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1.xml" ContentType="application/vnd.openxmlformats-officedocument.presentationml.tags+xml"/>
  <Override PartName="/ppt/notesSlides/notesSlide3.xml" ContentType="application/vnd.openxmlformats-officedocument.presentationml.notesSlide+xml"/>
  <Override PartName="/ppt/tags/tag2.xml" ContentType="application/vnd.openxmlformats-officedocument.presentationml.tags+xml"/>
  <Override PartName="/ppt/notesSlides/notesSlide4.xml" ContentType="application/vnd.openxmlformats-officedocument.presentationml.notesSlide+xml"/>
  <Override PartName="/ppt/tags/tag3.xml" ContentType="application/vnd.openxmlformats-officedocument.presentationml.tags+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tags/tag4.xml" ContentType="application/vnd.openxmlformats-officedocument.presentationml.tags+xml"/>
  <Override PartName="/ppt/notesSlides/notesSlide8.xml" ContentType="application/vnd.openxmlformats-officedocument.presentationml.notesSlide+xml"/>
  <Override PartName="/ppt/tags/tag5.xml" ContentType="application/vnd.openxmlformats-officedocument.presentationml.tags+xml"/>
  <Override PartName="/ppt/notesSlides/notesSlide9.xml" ContentType="application/vnd.openxmlformats-officedocument.presentationml.notesSlide+xml"/>
  <Override PartName="/ppt/tags/tag6.xml" ContentType="application/vnd.openxmlformats-officedocument.presentationml.tags+xml"/>
  <Override PartName="/ppt/notesSlides/notesSlide10.xml" ContentType="application/vnd.openxmlformats-officedocument.presentationml.notesSlide+xml"/>
  <Override PartName="/ppt/tags/tag7.xml" ContentType="application/vnd.openxmlformats-officedocument.presentationml.tags+xml"/>
  <Override PartName="/ppt/notesSlides/notesSlide11.xml" ContentType="application/vnd.openxmlformats-officedocument.presentationml.notesSlide+xml"/>
  <Override PartName="/ppt/tags/tag8.xml" ContentType="application/vnd.openxmlformats-officedocument.presentationml.tags+xml"/>
  <Override PartName="/ppt/notesSlides/notesSlide12.xml" ContentType="application/vnd.openxmlformats-officedocument.presentationml.notesSlide+xml"/>
  <Override PartName="/ppt/tags/tag9.xml" ContentType="application/vnd.openxmlformats-officedocument.presentationml.tags+xml"/>
  <Override PartName="/ppt/notesSlides/notesSlide13.xml" ContentType="application/vnd.openxmlformats-officedocument.presentationml.notesSlide+xml"/>
  <Override PartName="/ppt/tags/tag10.xml" ContentType="application/vnd.openxmlformats-officedocument.presentationml.tags+xml"/>
  <Override PartName="/ppt/notesSlides/notesSlide14.xml" ContentType="application/vnd.openxmlformats-officedocument.presentationml.notesSlide+xml"/>
  <Override PartName="/ppt/tags/tag11.xml" ContentType="application/vnd.openxmlformats-officedocument.presentationml.tags+xml"/>
  <Override PartName="/ppt/notesSlides/notesSlide15.xml" ContentType="application/vnd.openxmlformats-officedocument.presentationml.notesSlide+xml"/>
  <Override PartName="/ppt/tags/tag12.xml" ContentType="application/vnd.openxmlformats-officedocument.presentationml.tags+xml"/>
  <Override PartName="/ppt/notesSlides/notesSlide16.xml" ContentType="application/vnd.openxmlformats-officedocument.presentationml.notesSlide+xml"/>
  <Override PartName="/ppt/tags/tag13.xml" ContentType="application/vnd.openxmlformats-officedocument.presentationml.tags+xml"/>
  <Override PartName="/ppt/notesSlides/notesSlide17.xml" ContentType="application/vnd.openxmlformats-officedocument.presentationml.notesSlide+xml"/>
  <Override PartName="/ppt/tags/tag14.xml" ContentType="application/vnd.openxmlformats-officedocument.presentationml.tags+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9"/>
  </p:notesMasterIdLst>
  <p:sldIdLst>
    <p:sldId id="256" r:id="rId2"/>
    <p:sldId id="411" r:id="rId3"/>
    <p:sldId id="334" r:id="rId4"/>
    <p:sldId id="410" r:id="rId5"/>
    <p:sldId id="271" r:id="rId6"/>
    <p:sldId id="272" r:id="rId7"/>
    <p:sldId id="273" r:id="rId8"/>
    <p:sldId id="335" r:id="rId9"/>
    <p:sldId id="336" r:id="rId10"/>
    <p:sldId id="274" r:id="rId11"/>
    <p:sldId id="337" r:id="rId12"/>
    <p:sldId id="414" r:id="rId13"/>
    <p:sldId id="338" r:id="rId14"/>
    <p:sldId id="339" r:id="rId15"/>
    <p:sldId id="340" r:id="rId16"/>
    <p:sldId id="341" r:id="rId17"/>
    <p:sldId id="342" r:id="rId18"/>
    <p:sldId id="416" r:id="rId19"/>
    <p:sldId id="413" r:id="rId20"/>
    <p:sldId id="417" r:id="rId21"/>
    <p:sldId id="344" r:id="rId22"/>
    <p:sldId id="345" r:id="rId23"/>
    <p:sldId id="418" r:id="rId24"/>
    <p:sldId id="420" r:id="rId25"/>
    <p:sldId id="270" r:id="rId26"/>
    <p:sldId id="421" r:id="rId27"/>
    <p:sldId id="419" r:id="rId28"/>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403B48"/>
    <a:srgbClr val="70919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116" autoAdjust="0"/>
    <p:restoredTop sz="81982" autoAdjust="0"/>
  </p:normalViewPr>
  <p:slideViewPr>
    <p:cSldViewPr snapToGrid="0">
      <p:cViewPr varScale="1">
        <p:scale>
          <a:sx n="61" d="100"/>
          <a:sy n="61" d="100"/>
        </p:scale>
        <p:origin x="1560"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C2EBB8-F80F-4DAF-8B62-BAABA572A9A5}" type="datetimeFigureOut">
              <a:rPr lang="zh-CN" altLang="en-US" smtClean="0"/>
              <a:t>2017/6/5</a:t>
            </a:fld>
            <a:endParaRPr lang="zh-CN" altLang="en-US"/>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C89933B-02D2-49AB-9216-8F3D8A8970DF}" type="slidenum">
              <a:rPr lang="zh-CN" altLang="en-US" smtClean="0"/>
              <a:t>‹#›</a:t>
            </a:fld>
            <a:endParaRPr lang="zh-CN" altLang="en-US"/>
          </a:p>
        </p:txBody>
      </p:sp>
    </p:spTree>
    <p:extLst>
      <p:ext uri="{BB962C8B-B14F-4D97-AF65-F5344CB8AC3E}">
        <p14:creationId xmlns:p14="http://schemas.microsoft.com/office/powerpoint/2010/main" val="31183633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C89933B-02D2-49AB-9216-8F3D8A8970DF}" type="slidenum">
              <a:rPr lang="zh-CN" altLang="en-US" smtClean="0"/>
              <a:t>1</a:t>
            </a:fld>
            <a:endParaRPr lang="zh-CN" altLang="en-US"/>
          </a:p>
        </p:txBody>
      </p:sp>
    </p:spTree>
    <p:extLst>
      <p:ext uri="{BB962C8B-B14F-4D97-AF65-F5344CB8AC3E}">
        <p14:creationId xmlns:p14="http://schemas.microsoft.com/office/powerpoint/2010/main" val="25345168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We</a:t>
            </a:r>
            <a:r>
              <a:rPr lang="en-US" altLang="zh-CN" baseline="0" dirty="0" smtClean="0"/>
              <a:t> have seen that existing data sync systems suffer from high network traffic or high computation overhead, and propagation of corrupted and inconsistent data. For the first problem, our goal is to achieve both high network efficiency and low computation overhead. For the second problem, we want to guarantee causal consistency during synchronizing files, and detect corrupted data to avoid its propagation among cloud and linked devices.</a:t>
            </a:r>
            <a:endParaRPr lang="zh-CN" altLang="en-US" dirty="0"/>
          </a:p>
        </p:txBody>
      </p:sp>
      <p:sp>
        <p:nvSpPr>
          <p:cNvPr id="4" name="灯片编号占位符 3"/>
          <p:cNvSpPr>
            <a:spLocks noGrp="1"/>
          </p:cNvSpPr>
          <p:nvPr>
            <p:ph type="sldNum" sz="quarter" idx="10"/>
          </p:nvPr>
        </p:nvSpPr>
        <p:spPr/>
        <p:txBody>
          <a:bodyPr/>
          <a:lstStyle/>
          <a:p>
            <a:fld id="{3C89933B-02D2-49AB-9216-8F3D8A8970DF}" type="slidenum">
              <a:rPr lang="zh-CN" altLang="en-US" smtClean="0"/>
              <a:t>10</a:t>
            </a:fld>
            <a:endParaRPr lang="zh-CN" altLang="en-US"/>
          </a:p>
        </p:txBody>
      </p:sp>
    </p:spTree>
    <p:extLst>
      <p:ext uri="{BB962C8B-B14F-4D97-AF65-F5344CB8AC3E}">
        <p14:creationId xmlns:p14="http://schemas.microsoft.com/office/powerpoint/2010/main" val="33834974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The key idea of</a:t>
            </a:r>
            <a:r>
              <a:rPr lang="en-US" altLang="zh-CN" baseline="0" dirty="0" smtClean="0"/>
              <a:t> our design is that we find that the efficiency of incremental data sync can be greatly improved by intercepting file operations. On the other hand, it also facilitates the detection of corrupted and inconsistent data. In order to intercept file operations, we use user space file system.</a:t>
            </a:r>
            <a:endParaRPr lang="zh-CN" altLang="en-US" dirty="0"/>
          </a:p>
        </p:txBody>
      </p:sp>
      <p:sp>
        <p:nvSpPr>
          <p:cNvPr id="4" name="灯片编号占位符 3"/>
          <p:cNvSpPr>
            <a:spLocks noGrp="1"/>
          </p:cNvSpPr>
          <p:nvPr>
            <p:ph type="sldNum" sz="quarter" idx="10"/>
          </p:nvPr>
        </p:nvSpPr>
        <p:spPr/>
        <p:txBody>
          <a:bodyPr/>
          <a:lstStyle/>
          <a:p>
            <a:fld id="{3C89933B-02D2-49AB-9216-8F3D8A8970DF}" type="slidenum">
              <a:rPr lang="zh-CN" altLang="en-US" smtClean="0"/>
              <a:t>11</a:t>
            </a:fld>
            <a:endParaRPr lang="zh-CN" altLang="en-US"/>
          </a:p>
        </p:txBody>
      </p:sp>
    </p:spTree>
    <p:extLst>
      <p:ext uri="{BB962C8B-B14F-4D97-AF65-F5344CB8AC3E}">
        <p14:creationId xmlns:p14="http://schemas.microsoft.com/office/powerpoint/2010/main" val="40813657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The first challenge is how to achieve high network efficiency and low CPU overhead.</a:t>
            </a:r>
            <a:r>
              <a:rPr lang="en-US" altLang="zh-CN" baseline="0" dirty="0" smtClean="0"/>
              <a:t> Our solution is adaptively applying different data sync approaches for different file update patterns. File update patterns can  be summarized into two categories: in-place update and transactional update. In-place update is for less write amplification, when we update a file, we only write the modified parts into the file, while keeping the rest of the file untouched. Transactional update is widely used to guarantee file integrity, especially during system or application crash.</a:t>
            </a:r>
            <a:endParaRPr lang="zh-CN" altLang="en-US" dirty="0"/>
          </a:p>
        </p:txBody>
      </p:sp>
      <p:sp>
        <p:nvSpPr>
          <p:cNvPr id="4" name="灯片编号占位符 3"/>
          <p:cNvSpPr>
            <a:spLocks noGrp="1"/>
          </p:cNvSpPr>
          <p:nvPr>
            <p:ph type="sldNum" sz="quarter" idx="10"/>
          </p:nvPr>
        </p:nvSpPr>
        <p:spPr/>
        <p:txBody>
          <a:bodyPr/>
          <a:lstStyle/>
          <a:p>
            <a:fld id="{3C89933B-02D2-49AB-9216-8F3D8A8970DF}" type="slidenum">
              <a:rPr lang="zh-CN" altLang="en-US" smtClean="0"/>
              <a:t>12</a:t>
            </a:fld>
            <a:endParaRPr lang="zh-CN" altLang="en-US"/>
          </a:p>
        </p:txBody>
      </p:sp>
    </p:spTree>
    <p:extLst>
      <p:ext uri="{BB962C8B-B14F-4D97-AF65-F5344CB8AC3E}">
        <p14:creationId xmlns:p14="http://schemas.microsoft.com/office/powerpoint/2010/main" val="31974534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This is in-place update.</a:t>
            </a:r>
            <a:r>
              <a:rPr lang="en-US" altLang="zh-CN" baseline="0" dirty="0" smtClean="0"/>
              <a:t> When we modify a file, we just issue a write operation to modify a specific part, for example the row </a:t>
            </a:r>
            <a:r>
              <a:rPr lang="en-US" altLang="zh-CN" baseline="0" dirty="0" err="1" smtClean="0"/>
              <a:t>labled</a:t>
            </a:r>
            <a:r>
              <a:rPr lang="en-US" altLang="zh-CN" baseline="0" dirty="0" smtClean="0"/>
              <a:t> in red. For </a:t>
            </a:r>
            <a:r>
              <a:rPr lang="en-US" altLang="zh-CN" baseline="0" dirty="0" err="1" smtClean="0"/>
              <a:t>inotify</a:t>
            </a:r>
            <a:r>
              <a:rPr lang="en-US" altLang="zh-CN" baseline="0" dirty="0" smtClean="0"/>
              <a:t> plus </a:t>
            </a:r>
            <a:r>
              <a:rPr lang="en-US" altLang="zh-CN" baseline="0" dirty="0" err="1" smtClean="0"/>
              <a:t>rsync</a:t>
            </a:r>
            <a:r>
              <a:rPr lang="en-US" altLang="zh-CN" baseline="0" dirty="0" smtClean="0"/>
              <a:t>, it scans the whole file to extract and upload the modified parts. For our design, </a:t>
            </a:r>
            <a:r>
              <a:rPr lang="en-US" altLang="zh-CN" baseline="0" dirty="0" err="1" smtClean="0"/>
              <a:t>DeltaCFS</a:t>
            </a:r>
            <a:r>
              <a:rPr lang="en-US" altLang="zh-CN" baseline="0" dirty="0" smtClean="0"/>
              <a:t>, we do no scan the file, but just intercept the write operation including the written data. This is actually the exactly modified data. This approach saves a lot of computation resource.</a:t>
            </a:r>
            <a:endParaRPr lang="zh-CN" altLang="en-US" dirty="0"/>
          </a:p>
        </p:txBody>
      </p:sp>
      <p:sp>
        <p:nvSpPr>
          <p:cNvPr id="4" name="灯片编号占位符 3"/>
          <p:cNvSpPr>
            <a:spLocks noGrp="1"/>
          </p:cNvSpPr>
          <p:nvPr>
            <p:ph type="sldNum" sz="quarter" idx="10"/>
          </p:nvPr>
        </p:nvSpPr>
        <p:spPr/>
        <p:txBody>
          <a:bodyPr/>
          <a:lstStyle/>
          <a:p>
            <a:fld id="{3C89933B-02D2-49AB-9216-8F3D8A8970DF}" type="slidenum">
              <a:rPr lang="zh-CN" altLang="en-US" smtClean="0"/>
              <a:t>13</a:t>
            </a:fld>
            <a:endParaRPr lang="zh-CN" altLang="en-US"/>
          </a:p>
        </p:txBody>
      </p:sp>
    </p:spTree>
    <p:extLst>
      <p:ext uri="{BB962C8B-B14F-4D97-AF65-F5344CB8AC3E}">
        <p14:creationId xmlns:p14="http://schemas.microsoft.com/office/powerpoint/2010/main" val="28165788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Transactional update</a:t>
            </a:r>
            <a:r>
              <a:rPr lang="en-US" altLang="zh-CN" baseline="0" dirty="0" smtClean="0"/>
              <a:t> is widely used in desktop applications, such as Microsoft office, apple </a:t>
            </a:r>
            <a:r>
              <a:rPr lang="en-US" altLang="zh-CN" baseline="0" dirty="0" err="1" smtClean="0"/>
              <a:t>iwork</a:t>
            </a:r>
            <a:r>
              <a:rPr lang="en-US" altLang="zh-CN" baseline="0" dirty="0" smtClean="0"/>
              <a:t>, </a:t>
            </a:r>
            <a:r>
              <a:rPr lang="en-US" altLang="zh-CN" baseline="0" dirty="0" err="1" smtClean="0"/>
              <a:t>photoshop</a:t>
            </a:r>
            <a:r>
              <a:rPr lang="en-US" altLang="zh-CN" baseline="0" dirty="0" smtClean="0"/>
              <a:t>. We take Microsoft word as an example, when file a.doc is modified and saved, the new version is first written to a.tmp1. After that, a.doc is renamed to a.tmp0, then a.tmp1 is rename to a.doc. At this moment, a.doc becomes the new version of the file. </a:t>
            </a:r>
            <a:r>
              <a:rPr lang="en-US" altLang="zh-CN" baseline="0" dirty="0" err="1" smtClean="0"/>
              <a:t>Inotify</a:t>
            </a:r>
            <a:r>
              <a:rPr lang="en-US" altLang="zh-CN" baseline="0" dirty="0" smtClean="0"/>
              <a:t> plus </a:t>
            </a:r>
            <a:r>
              <a:rPr lang="en-US" altLang="zh-CN" baseline="0" dirty="0" err="1" smtClean="0"/>
              <a:t>rsync</a:t>
            </a:r>
            <a:r>
              <a:rPr lang="en-US" altLang="zh-CN" baseline="0" dirty="0" smtClean="0"/>
              <a:t> still uses its original way to extract and upload the modified data. For our design, we leverage the fact that at a specific time point, both the old file and the new file are stored locally. This makes it is possible to execute delta encoding more efficiently. In our system, we use </a:t>
            </a:r>
            <a:r>
              <a:rPr lang="en-US" altLang="zh-CN" baseline="0" dirty="0" err="1" smtClean="0"/>
              <a:t>rsync</a:t>
            </a:r>
            <a:r>
              <a:rPr lang="en-US" altLang="zh-CN" baseline="0" dirty="0" smtClean="0"/>
              <a:t> as the delta encoding algorithm, but we reduce </a:t>
            </a:r>
            <a:r>
              <a:rPr lang="en-US" altLang="zh-CN" baseline="0" dirty="0" err="1" smtClean="0"/>
              <a:t>rsync’s</a:t>
            </a:r>
            <a:r>
              <a:rPr lang="en-US" altLang="zh-CN" baseline="0" dirty="0" smtClean="0"/>
              <a:t> computation overhead by replacing strong checksum with bit-</a:t>
            </a:r>
            <a:r>
              <a:rPr lang="en-US" altLang="zh-CN" baseline="0" dirty="0" err="1" smtClean="0"/>
              <a:t>wize</a:t>
            </a:r>
            <a:r>
              <a:rPr lang="en-US" altLang="zh-CN" baseline="0" dirty="0" smtClean="0"/>
              <a:t> block comparison. That means the strong checksum is totally eliminated from </a:t>
            </a:r>
            <a:r>
              <a:rPr lang="en-US" altLang="zh-CN" baseline="0" dirty="0" err="1" smtClean="0"/>
              <a:t>rsync</a:t>
            </a:r>
            <a:r>
              <a:rPr lang="en-US" altLang="zh-CN" baseline="0" dirty="0" smtClean="0"/>
              <a:t>.</a:t>
            </a:r>
            <a:endParaRPr lang="zh-CN" altLang="en-US" dirty="0"/>
          </a:p>
        </p:txBody>
      </p:sp>
      <p:sp>
        <p:nvSpPr>
          <p:cNvPr id="4" name="灯片编号占位符 3"/>
          <p:cNvSpPr>
            <a:spLocks noGrp="1"/>
          </p:cNvSpPr>
          <p:nvPr>
            <p:ph type="sldNum" sz="quarter" idx="10"/>
          </p:nvPr>
        </p:nvSpPr>
        <p:spPr/>
        <p:txBody>
          <a:bodyPr/>
          <a:lstStyle/>
          <a:p>
            <a:fld id="{3C89933B-02D2-49AB-9216-8F3D8A8970DF}" type="slidenum">
              <a:rPr lang="zh-CN" altLang="en-US" smtClean="0"/>
              <a:t>14</a:t>
            </a:fld>
            <a:endParaRPr lang="zh-CN" altLang="en-US"/>
          </a:p>
        </p:txBody>
      </p:sp>
    </p:spTree>
    <p:extLst>
      <p:ext uri="{BB962C8B-B14F-4D97-AF65-F5344CB8AC3E}">
        <p14:creationId xmlns:p14="http://schemas.microsoft.com/office/powerpoint/2010/main" val="7916244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Then the problem is how to identify transactional update. We design a relation</a:t>
            </a:r>
            <a:r>
              <a:rPr lang="en-US" altLang="zh-CN" baseline="0" dirty="0" smtClean="0"/>
              <a:t> table. Here we still use the example of word document to illustrate. After the new version is written into a.tmp1. a.doc is renamed to a.tmp0. Here we create a relation for this rename operation. Then another rename, we also create a relation for it. Here, we find that the source of an relation entry equals the destination of another one. Then we know that a.tmp0 is the old version and a.tmp1 is the new version. We can execute </a:t>
            </a:r>
            <a:r>
              <a:rPr lang="en-US" altLang="zh-CN" baseline="0" dirty="0" err="1" smtClean="0"/>
              <a:t>rsync</a:t>
            </a:r>
            <a:r>
              <a:rPr lang="en-US" altLang="zh-CN" baseline="0" dirty="0" smtClean="0"/>
              <a:t> between these two files.</a:t>
            </a:r>
            <a:endParaRPr lang="zh-CN" altLang="en-US" dirty="0"/>
          </a:p>
        </p:txBody>
      </p:sp>
      <p:sp>
        <p:nvSpPr>
          <p:cNvPr id="4" name="灯片编号占位符 3"/>
          <p:cNvSpPr>
            <a:spLocks noGrp="1"/>
          </p:cNvSpPr>
          <p:nvPr>
            <p:ph type="sldNum" sz="quarter" idx="10"/>
          </p:nvPr>
        </p:nvSpPr>
        <p:spPr/>
        <p:txBody>
          <a:bodyPr/>
          <a:lstStyle/>
          <a:p>
            <a:fld id="{3C89933B-02D2-49AB-9216-8F3D8A8970DF}" type="slidenum">
              <a:rPr lang="zh-CN" altLang="en-US" smtClean="0"/>
              <a:t>15</a:t>
            </a:fld>
            <a:endParaRPr lang="zh-CN" altLang="en-US"/>
          </a:p>
        </p:txBody>
      </p:sp>
    </p:spTree>
    <p:extLst>
      <p:ext uri="{BB962C8B-B14F-4D97-AF65-F5344CB8AC3E}">
        <p14:creationId xmlns:p14="http://schemas.microsoft.com/office/powerpoint/2010/main" val="4785483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We do not</a:t>
            </a:r>
            <a:r>
              <a:rPr lang="en-US" altLang="zh-CN" baseline="0" dirty="0" smtClean="0"/>
              <a:t> have to identify in-place update, because we assume all the files use in-place update by default. We design an auxiliary module sync queue to facilitate data upload. Here we use a small optimization, that is, all the write operations to the same file are linked together for easy batching. If another write to file a is issued, it will be directly linked behind the previous write a. We also apply delayed sync, that is, data </a:t>
            </a:r>
            <a:r>
              <a:rPr lang="en-US" altLang="zh-CN" baseline="0" dirty="0" err="1" smtClean="0"/>
              <a:t>enqueued</a:t>
            </a:r>
            <a:r>
              <a:rPr lang="en-US" altLang="zh-CN" baseline="0" dirty="0" smtClean="0"/>
              <a:t> into sync queue is not uploaded immediately but wait several seconds.</a:t>
            </a:r>
            <a:endParaRPr lang="zh-CN" altLang="en-US" dirty="0"/>
          </a:p>
        </p:txBody>
      </p:sp>
      <p:sp>
        <p:nvSpPr>
          <p:cNvPr id="4" name="灯片编号占位符 3"/>
          <p:cNvSpPr>
            <a:spLocks noGrp="1"/>
          </p:cNvSpPr>
          <p:nvPr>
            <p:ph type="sldNum" sz="quarter" idx="10"/>
          </p:nvPr>
        </p:nvSpPr>
        <p:spPr/>
        <p:txBody>
          <a:bodyPr/>
          <a:lstStyle/>
          <a:p>
            <a:fld id="{3C89933B-02D2-49AB-9216-8F3D8A8970DF}" type="slidenum">
              <a:rPr lang="zh-CN" altLang="en-US" smtClean="0"/>
              <a:t>16</a:t>
            </a:fld>
            <a:endParaRPr lang="zh-CN" altLang="en-US"/>
          </a:p>
        </p:txBody>
      </p:sp>
    </p:spTree>
    <p:extLst>
      <p:ext uri="{BB962C8B-B14F-4D97-AF65-F5344CB8AC3E}">
        <p14:creationId xmlns:p14="http://schemas.microsoft.com/office/powerpoint/2010/main" val="27923282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This is how we do data uploading</a:t>
            </a:r>
            <a:r>
              <a:rPr lang="en-US" altLang="zh-CN" baseline="0" dirty="0" smtClean="0"/>
              <a:t> for transactional update. When a.tmp1 is written, all the writes are appended into sync queue, because we assume a.tmp1 uses in-place update by default. Then the first rename, then the second rename. At this moment delta encoding is triggered by the relation table. Delta is generated and appended into sync queue. Since delta is generated, the writes to a.tmp1 become useless, so they can be removed from sync queue. At last, a.tmp0 is removed.</a:t>
            </a:r>
            <a:endParaRPr lang="zh-CN" altLang="en-US" dirty="0"/>
          </a:p>
        </p:txBody>
      </p:sp>
      <p:sp>
        <p:nvSpPr>
          <p:cNvPr id="4" name="灯片编号占位符 3"/>
          <p:cNvSpPr>
            <a:spLocks noGrp="1"/>
          </p:cNvSpPr>
          <p:nvPr>
            <p:ph type="sldNum" sz="quarter" idx="10"/>
          </p:nvPr>
        </p:nvSpPr>
        <p:spPr/>
        <p:txBody>
          <a:bodyPr/>
          <a:lstStyle/>
          <a:p>
            <a:fld id="{3C89933B-02D2-49AB-9216-8F3D8A8970DF}" type="slidenum">
              <a:rPr lang="zh-CN" altLang="en-US" smtClean="0"/>
              <a:t>17</a:t>
            </a:fld>
            <a:endParaRPr lang="zh-CN" altLang="en-US"/>
          </a:p>
        </p:txBody>
      </p:sp>
    </p:spTree>
    <p:extLst>
      <p:ext uri="{BB962C8B-B14F-4D97-AF65-F5344CB8AC3E}">
        <p14:creationId xmlns:p14="http://schemas.microsoft.com/office/powerpoint/2010/main" val="16781564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Our system guarantees causal consistency for data synchronization. If sync queue follows strict FIFO, it </a:t>
            </a:r>
            <a:r>
              <a:rPr lang="en-US" altLang="zh-CN" baseline="0" dirty="0" smtClean="0"/>
              <a:t>natively </a:t>
            </a:r>
            <a:r>
              <a:rPr lang="en-US" altLang="zh-CN" dirty="0" smtClean="0"/>
              <a:t>guarantees</a:t>
            </a:r>
            <a:r>
              <a:rPr lang="en-US" altLang="zh-CN" baseline="0" dirty="0" smtClean="0"/>
              <a:t> causal consistency. However, our optimizations, such as batching of the writes to the same file, deletion of </a:t>
            </a:r>
            <a:r>
              <a:rPr lang="en-US" altLang="zh-CN" baseline="0" dirty="0" err="1" smtClean="0"/>
              <a:t>enqueued</a:t>
            </a:r>
            <a:r>
              <a:rPr lang="en-US" altLang="zh-CN" baseline="0" dirty="0" smtClean="0"/>
              <a:t> file writes due to transactional update. They all violate the FIFO rule. So we design </a:t>
            </a:r>
            <a:r>
              <a:rPr lang="en-US" altLang="zh-CN" baseline="0" dirty="0" err="1" smtClean="0"/>
              <a:t>backindex</a:t>
            </a:r>
            <a:r>
              <a:rPr lang="en-US" altLang="zh-CN" baseline="0" dirty="0" smtClean="0"/>
              <a:t> to maintain causal consistency. Still using the example of word document, the writes to a.tmp1, followed by two renames, then delta is computed, after that the writes are deleted. In order to keep causal consistency, we also put a pointer there, pointing to the position of delta. The elements covered by this </a:t>
            </a:r>
            <a:r>
              <a:rPr lang="en-US" altLang="zh-CN" baseline="0" dirty="0" err="1" smtClean="0"/>
              <a:t>backindex</a:t>
            </a:r>
            <a:r>
              <a:rPr lang="en-US" altLang="zh-CN" baseline="0" dirty="0" smtClean="0"/>
              <a:t> will be upload and applied onto cloud image atomically. Then the following operations are applied one by one.</a:t>
            </a:r>
            <a:endParaRPr lang="zh-CN" altLang="en-US" dirty="0"/>
          </a:p>
        </p:txBody>
      </p:sp>
      <p:sp>
        <p:nvSpPr>
          <p:cNvPr id="4" name="灯片编号占位符 3"/>
          <p:cNvSpPr>
            <a:spLocks noGrp="1"/>
          </p:cNvSpPr>
          <p:nvPr>
            <p:ph type="sldNum" sz="quarter" idx="10"/>
          </p:nvPr>
        </p:nvSpPr>
        <p:spPr/>
        <p:txBody>
          <a:bodyPr/>
          <a:lstStyle/>
          <a:p>
            <a:fld id="{3C89933B-02D2-49AB-9216-8F3D8A8970DF}" type="slidenum">
              <a:rPr lang="zh-CN" altLang="en-US" smtClean="0"/>
              <a:t>18</a:t>
            </a:fld>
            <a:endParaRPr lang="zh-CN" altLang="en-US"/>
          </a:p>
        </p:txBody>
      </p:sp>
    </p:spTree>
    <p:extLst>
      <p:ext uri="{BB962C8B-B14F-4D97-AF65-F5344CB8AC3E}">
        <p14:creationId xmlns:p14="http://schemas.microsoft.com/office/powerpoint/2010/main" val="202669797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This is the architecture</a:t>
            </a:r>
            <a:r>
              <a:rPr lang="en-US" altLang="zh-CN" baseline="0" dirty="0" smtClean="0"/>
              <a:t> of </a:t>
            </a:r>
            <a:r>
              <a:rPr lang="en-US" altLang="zh-CN" baseline="0" dirty="0" err="1" smtClean="0"/>
              <a:t>DeltaCFS</a:t>
            </a:r>
            <a:r>
              <a:rPr lang="en-US" altLang="zh-CN" baseline="0" dirty="0" smtClean="0"/>
              <a:t>, it is based on FUSE. we use relation table to synchronize files by applying either file operation sync or delta encoding, and use sync queue to guarantee causal consistency, and maintain checksums of file blocks in checksum store to detect corrupted data.</a:t>
            </a:r>
            <a:endParaRPr lang="zh-CN" altLang="en-US" dirty="0"/>
          </a:p>
        </p:txBody>
      </p:sp>
      <p:sp>
        <p:nvSpPr>
          <p:cNvPr id="4" name="灯片编号占位符 3"/>
          <p:cNvSpPr>
            <a:spLocks noGrp="1"/>
          </p:cNvSpPr>
          <p:nvPr>
            <p:ph type="sldNum" sz="quarter" idx="10"/>
          </p:nvPr>
        </p:nvSpPr>
        <p:spPr/>
        <p:txBody>
          <a:bodyPr/>
          <a:lstStyle/>
          <a:p>
            <a:fld id="{3C89933B-02D2-49AB-9216-8F3D8A8970DF}" type="slidenum">
              <a:rPr lang="zh-CN" altLang="en-US" smtClean="0"/>
              <a:t>19</a:t>
            </a:fld>
            <a:endParaRPr lang="zh-CN" altLang="en-US"/>
          </a:p>
        </p:txBody>
      </p:sp>
    </p:spTree>
    <p:extLst>
      <p:ext uri="{BB962C8B-B14F-4D97-AF65-F5344CB8AC3E}">
        <p14:creationId xmlns:p14="http://schemas.microsoft.com/office/powerpoint/2010/main" val="10895471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There has</a:t>
            </a:r>
            <a:r>
              <a:rPr lang="en-US" altLang="zh-CN" baseline="0" dirty="0" smtClean="0"/>
              <a:t> been a lot of consumer oriented cloud storage services, such as </a:t>
            </a:r>
            <a:r>
              <a:rPr lang="en-US" altLang="zh-CN" baseline="0" dirty="0" err="1" smtClean="0"/>
              <a:t>dropbox</a:t>
            </a:r>
            <a:r>
              <a:rPr lang="en-US" altLang="zh-CN" baseline="0" dirty="0" smtClean="0"/>
              <a:t>, </a:t>
            </a:r>
            <a:r>
              <a:rPr lang="en-US" altLang="zh-CN" baseline="0" dirty="0" err="1" smtClean="0"/>
              <a:t>onedrive</a:t>
            </a:r>
            <a:r>
              <a:rPr lang="en-US" altLang="zh-CN" baseline="0" dirty="0" smtClean="0"/>
              <a:t>, </a:t>
            </a:r>
            <a:r>
              <a:rPr lang="en-US" altLang="zh-CN" baseline="0" dirty="0" err="1" smtClean="0"/>
              <a:t>icloud</a:t>
            </a:r>
            <a:r>
              <a:rPr lang="en-US" altLang="zh-CN" baseline="0" dirty="0" smtClean="0"/>
              <a:t> drive, and </a:t>
            </a:r>
            <a:r>
              <a:rPr lang="en-US" altLang="zh-CN" baseline="0" dirty="0" err="1" smtClean="0"/>
              <a:t>google</a:t>
            </a:r>
            <a:r>
              <a:rPr lang="en-US" altLang="zh-CN" baseline="0" dirty="0" smtClean="0"/>
              <a:t> drive.</a:t>
            </a:r>
          </a:p>
          <a:p>
            <a:r>
              <a:rPr lang="en-US" altLang="zh-CN" baseline="0" dirty="0" smtClean="0"/>
              <a:t>They can synchronize data among multiple devices in a timely manner.</a:t>
            </a:r>
            <a:endParaRPr lang="zh-CN" altLang="en-US" dirty="0"/>
          </a:p>
        </p:txBody>
      </p:sp>
      <p:sp>
        <p:nvSpPr>
          <p:cNvPr id="4" name="灯片编号占位符 3"/>
          <p:cNvSpPr>
            <a:spLocks noGrp="1"/>
          </p:cNvSpPr>
          <p:nvPr>
            <p:ph type="sldNum" sz="quarter" idx="10"/>
          </p:nvPr>
        </p:nvSpPr>
        <p:spPr/>
        <p:txBody>
          <a:bodyPr/>
          <a:lstStyle/>
          <a:p>
            <a:fld id="{3C89933B-02D2-49AB-9216-8F3D8A8970DF}" type="slidenum">
              <a:rPr lang="zh-CN" altLang="en-US" smtClean="0"/>
              <a:t>2</a:t>
            </a:fld>
            <a:endParaRPr lang="zh-CN" altLang="en-US"/>
          </a:p>
        </p:txBody>
      </p:sp>
    </p:spTree>
    <p:extLst>
      <p:ext uri="{BB962C8B-B14F-4D97-AF65-F5344CB8AC3E}">
        <p14:creationId xmlns:p14="http://schemas.microsoft.com/office/powerpoint/2010/main" val="15962376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We evaluated our system on PCs and mobiles</a:t>
            </a:r>
            <a:r>
              <a:rPr lang="en-US" altLang="zh-CN" baseline="0" dirty="0" smtClean="0"/>
              <a:t> using two artificial traces and two collected real world traces.</a:t>
            </a:r>
            <a:endParaRPr lang="zh-CN" altLang="en-US" dirty="0"/>
          </a:p>
        </p:txBody>
      </p:sp>
      <p:sp>
        <p:nvSpPr>
          <p:cNvPr id="4" name="灯片编号占位符 3"/>
          <p:cNvSpPr>
            <a:spLocks noGrp="1"/>
          </p:cNvSpPr>
          <p:nvPr>
            <p:ph type="sldNum" sz="quarter" idx="10"/>
          </p:nvPr>
        </p:nvSpPr>
        <p:spPr/>
        <p:txBody>
          <a:bodyPr/>
          <a:lstStyle/>
          <a:p>
            <a:fld id="{3C89933B-02D2-49AB-9216-8F3D8A8970DF}" type="slidenum">
              <a:rPr lang="zh-CN" altLang="en-US" smtClean="0"/>
              <a:t>20</a:t>
            </a:fld>
            <a:endParaRPr lang="zh-CN" altLang="en-US"/>
          </a:p>
        </p:txBody>
      </p:sp>
    </p:spTree>
    <p:extLst>
      <p:ext uri="{BB962C8B-B14F-4D97-AF65-F5344CB8AC3E}">
        <p14:creationId xmlns:p14="http://schemas.microsoft.com/office/powerpoint/2010/main" val="69684261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We compared </a:t>
            </a:r>
            <a:r>
              <a:rPr lang="en-US" altLang="zh-CN" dirty="0" err="1" smtClean="0"/>
              <a:t>DeltaCFS</a:t>
            </a:r>
            <a:r>
              <a:rPr lang="en-US" altLang="zh-CN" baseline="0" dirty="0" smtClean="0"/>
              <a:t> with </a:t>
            </a:r>
            <a:r>
              <a:rPr lang="en-US" altLang="zh-CN" baseline="0" dirty="0" err="1" smtClean="0"/>
              <a:t>dropbox</a:t>
            </a:r>
            <a:r>
              <a:rPr lang="en-US" altLang="zh-CN" baseline="0" dirty="0" smtClean="0"/>
              <a:t>, </a:t>
            </a:r>
            <a:r>
              <a:rPr lang="en-US" altLang="zh-CN" baseline="0" dirty="0" err="1" smtClean="0"/>
              <a:t>seafile</a:t>
            </a:r>
            <a:r>
              <a:rPr lang="en-US" altLang="zh-CN" baseline="0" dirty="0" smtClean="0"/>
              <a:t> and nfsv4 on PCs. From the table, we can see that </a:t>
            </a:r>
            <a:r>
              <a:rPr lang="en-US" altLang="zh-CN" baseline="0" dirty="0" err="1" smtClean="0"/>
              <a:t>DeltaCFS</a:t>
            </a:r>
            <a:r>
              <a:rPr lang="en-US" altLang="zh-CN" baseline="0" dirty="0" smtClean="0"/>
              <a:t> consumes much less CPU resource than the other three systems, especially for append write, random write and </a:t>
            </a:r>
            <a:r>
              <a:rPr lang="en-US" altLang="zh-CN" baseline="0" dirty="0" err="1" smtClean="0"/>
              <a:t>WeChat</a:t>
            </a:r>
            <a:r>
              <a:rPr lang="en-US" altLang="zh-CN" baseline="0" dirty="0" smtClean="0"/>
              <a:t> trace, because </a:t>
            </a:r>
            <a:r>
              <a:rPr lang="en-US" altLang="zh-CN" baseline="0" dirty="0" err="1" smtClean="0"/>
              <a:t>DeltaCFS</a:t>
            </a:r>
            <a:r>
              <a:rPr lang="en-US" altLang="zh-CN" baseline="0" dirty="0" smtClean="0"/>
              <a:t> directly intercepts write operations rather than applying </a:t>
            </a:r>
            <a:r>
              <a:rPr lang="en-US" altLang="zh-CN" baseline="0" dirty="0" err="1" smtClean="0"/>
              <a:t>rsync</a:t>
            </a:r>
            <a:r>
              <a:rPr lang="en-US" altLang="zh-CN" baseline="0" dirty="0" smtClean="0"/>
              <a:t>. We also tested </a:t>
            </a:r>
            <a:r>
              <a:rPr lang="en-US" altLang="zh-CN" baseline="0" dirty="0" err="1" smtClean="0"/>
              <a:t>DeltaCFS</a:t>
            </a:r>
            <a:r>
              <a:rPr lang="en-US" altLang="zh-CN" baseline="0" dirty="0" smtClean="0"/>
              <a:t> on mobiles and compare it with </a:t>
            </a:r>
            <a:r>
              <a:rPr lang="en-US" altLang="zh-CN" baseline="0" dirty="0" err="1" smtClean="0"/>
              <a:t>dropsync</a:t>
            </a:r>
            <a:r>
              <a:rPr lang="en-US" altLang="zh-CN" baseline="0" dirty="0" smtClean="0"/>
              <a:t> which is an automatic data sync application based on </a:t>
            </a:r>
            <a:r>
              <a:rPr lang="en-US" altLang="zh-CN" baseline="0" dirty="0" err="1" smtClean="0"/>
              <a:t>dropbox</a:t>
            </a:r>
            <a:r>
              <a:rPr lang="en-US" altLang="zh-CN" baseline="0" dirty="0" smtClean="0"/>
              <a:t>. The tests show similar results to the tests on PCs. The computation overhead of </a:t>
            </a:r>
            <a:r>
              <a:rPr lang="en-US" altLang="zh-CN" baseline="0" dirty="0" err="1" smtClean="0"/>
              <a:t>DeltaCFS</a:t>
            </a:r>
            <a:r>
              <a:rPr lang="en-US" altLang="zh-CN" baseline="0" dirty="0" smtClean="0"/>
              <a:t> is small enough for mobiles.</a:t>
            </a:r>
            <a:endParaRPr lang="zh-CN" altLang="en-US" dirty="0"/>
          </a:p>
        </p:txBody>
      </p:sp>
      <p:sp>
        <p:nvSpPr>
          <p:cNvPr id="4" name="灯片编号占位符 3"/>
          <p:cNvSpPr>
            <a:spLocks noGrp="1"/>
          </p:cNvSpPr>
          <p:nvPr>
            <p:ph type="sldNum" sz="quarter" idx="10"/>
          </p:nvPr>
        </p:nvSpPr>
        <p:spPr/>
        <p:txBody>
          <a:bodyPr/>
          <a:lstStyle/>
          <a:p>
            <a:fld id="{3C89933B-02D2-49AB-9216-8F3D8A8970DF}" type="slidenum">
              <a:rPr lang="zh-CN" altLang="en-US" smtClean="0"/>
              <a:t>21</a:t>
            </a:fld>
            <a:endParaRPr lang="zh-CN" altLang="en-US"/>
          </a:p>
        </p:txBody>
      </p:sp>
    </p:spTree>
    <p:extLst>
      <p:ext uri="{BB962C8B-B14F-4D97-AF65-F5344CB8AC3E}">
        <p14:creationId xmlns:p14="http://schemas.microsoft.com/office/powerpoint/2010/main" val="383089419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Meanwhile, we also evaluated</a:t>
            </a:r>
            <a:r>
              <a:rPr lang="en-US" altLang="zh-CN" baseline="0" dirty="0" smtClean="0"/>
              <a:t> network traffic of these data sync systems. For word trace, </a:t>
            </a:r>
            <a:r>
              <a:rPr lang="en-US" altLang="zh-CN" baseline="0" dirty="0" err="1" smtClean="0"/>
              <a:t>DeltaCFS</a:t>
            </a:r>
            <a:r>
              <a:rPr lang="en-US" altLang="zh-CN" baseline="0" dirty="0" smtClean="0"/>
              <a:t> upload much less data than the other three, mainly because it executes delta encoding more properly with the relation table. For </a:t>
            </a:r>
            <a:r>
              <a:rPr lang="en-US" altLang="zh-CN" baseline="0" dirty="0" err="1" smtClean="0"/>
              <a:t>wechat</a:t>
            </a:r>
            <a:r>
              <a:rPr lang="en-US" altLang="zh-CN" baseline="0" dirty="0" smtClean="0"/>
              <a:t> trace, </a:t>
            </a:r>
            <a:r>
              <a:rPr lang="en-US" altLang="zh-CN" baseline="0" dirty="0" err="1" smtClean="0"/>
              <a:t>dropbox</a:t>
            </a:r>
            <a:r>
              <a:rPr lang="en-US" altLang="zh-CN" baseline="0" dirty="0" smtClean="0"/>
              <a:t>, </a:t>
            </a:r>
            <a:r>
              <a:rPr lang="en-US" altLang="zh-CN" baseline="0" dirty="0" err="1" smtClean="0"/>
              <a:t>nfs</a:t>
            </a:r>
            <a:r>
              <a:rPr lang="en-US" altLang="zh-CN" baseline="0" dirty="0" smtClean="0"/>
              <a:t> and </a:t>
            </a:r>
            <a:r>
              <a:rPr lang="en-US" altLang="zh-CN" baseline="0" dirty="0" err="1" smtClean="0"/>
              <a:t>DeltaCFS</a:t>
            </a:r>
            <a:r>
              <a:rPr lang="en-US" altLang="zh-CN" baseline="0" dirty="0" smtClean="0"/>
              <a:t> upload similar amount of data.</a:t>
            </a:r>
            <a:endParaRPr lang="zh-CN" altLang="en-US" dirty="0"/>
          </a:p>
        </p:txBody>
      </p:sp>
      <p:sp>
        <p:nvSpPr>
          <p:cNvPr id="4" name="灯片编号占位符 3"/>
          <p:cNvSpPr>
            <a:spLocks noGrp="1"/>
          </p:cNvSpPr>
          <p:nvPr>
            <p:ph type="sldNum" sz="quarter" idx="10"/>
          </p:nvPr>
        </p:nvSpPr>
        <p:spPr/>
        <p:txBody>
          <a:bodyPr/>
          <a:lstStyle/>
          <a:p>
            <a:fld id="{3C89933B-02D2-49AB-9216-8F3D8A8970DF}" type="slidenum">
              <a:rPr lang="zh-CN" altLang="en-US" smtClean="0"/>
              <a:t>22</a:t>
            </a:fld>
            <a:endParaRPr lang="zh-CN" altLang="en-US"/>
          </a:p>
        </p:txBody>
      </p:sp>
    </p:spTree>
    <p:extLst>
      <p:ext uri="{BB962C8B-B14F-4D97-AF65-F5344CB8AC3E}">
        <p14:creationId xmlns:p14="http://schemas.microsoft.com/office/powerpoint/2010/main" val="72639827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The experiments</a:t>
            </a:r>
            <a:r>
              <a:rPr lang="en-US" altLang="zh-CN" baseline="0" dirty="0" smtClean="0"/>
              <a:t> on </a:t>
            </a:r>
            <a:r>
              <a:rPr lang="en-US" altLang="zh-CN" baseline="0" smtClean="0"/>
              <a:t>mobile show </a:t>
            </a:r>
            <a:r>
              <a:rPr lang="en-US" altLang="zh-CN" baseline="0" dirty="0" smtClean="0"/>
              <a:t>that </a:t>
            </a:r>
            <a:r>
              <a:rPr lang="en-US" altLang="zh-CN" baseline="0" dirty="0" err="1" smtClean="0"/>
              <a:t>DeltaCFS</a:t>
            </a:r>
            <a:r>
              <a:rPr lang="en-US" altLang="zh-CN" baseline="0" dirty="0" smtClean="0"/>
              <a:t> uploads much less data than </a:t>
            </a:r>
            <a:r>
              <a:rPr lang="en-US" altLang="zh-CN" baseline="0" dirty="0" err="1" smtClean="0"/>
              <a:t>dropsync</a:t>
            </a:r>
            <a:r>
              <a:rPr lang="en-US" altLang="zh-CN" baseline="0" dirty="0" smtClean="0"/>
              <a:t>, because we use incremental data sync while </a:t>
            </a:r>
            <a:r>
              <a:rPr lang="en-US" altLang="zh-CN" baseline="0" dirty="0" err="1" smtClean="0"/>
              <a:t>dropsync</a:t>
            </a:r>
            <a:r>
              <a:rPr lang="en-US" altLang="zh-CN" baseline="0" dirty="0" smtClean="0"/>
              <a:t> uploads whole file for each update. On the other hand, </a:t>
            </a:r>
            <a:r>
              <a:rPr lang="en-US" altLang="zh-CN" baseline="0" dirty="0" err="1" smtClean="0"/>
              <a:t>DeltaCFS</a:t>
            </a:r>
            <a:r>
              <a:rPr lang="en-US" altLang="zh-CN" baseline="0" dirty="0" smtClean="0"/>
              <a:t> has almost no download traffic, because incremental data are generated locally.</a:t>
            </a:r>
            <a:endParaRPr lang="zh-CN" altLang="en-US" dirty="0"/>
          </a:p>
        </p:txBody>
      </p:sp>
      <p:sp>
        <p:nvSpPr>
          <p:cNvPr id="4" name="灯片编号占位符 3"/>
          <p:cNvSpPr>
            <a:spLocks noGrp="1"/>
          </p:cNvSpPr>
          <p:nvPr>
            <p:ph type="sldNum" sz="quarter" idx="10"/>
          </p:nvPr>
        </p:nvSpPr>
        <p:spPr/>
        <p:txBody>
          <a:bodyPr/>
          <a:lstStyle/>
          <a:p>
            <a:fld id="{3C89933B-02D2-49AB-9216-8F3D8A8970DF}" type="slidenum">
              <a:rPr lang="zh-CN" altLang="en-US" smtClean="0"/>
              <a:t>23</a:t>
            </a:fld>
            <a:endParaRPr lang="zh-CN" altLang="en-US"/>
          </a:p>
        </p:txBody>
      </p:sp>
    </p:spTree>
    <p:extLst>
      <p:ext uri="{BB962C8B-B14F-4D97-AF65-F5344CB8AC3E}">
        <p14:creationId xmlns:p14="http://schemas.microsoft.com/office/powerpoint/2010/main" val="166062453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To sum up,</a:t>
            </a:r>
            <a:r>
              <a:rPr lang="en-US" altLang="zh-CN" baseline="0" dirty="0" smtClean="0"/>
              <a:t> we pinpoint the problems of </a:t>
            </a:r>
            <a:r>
              <a:rPr lang="en-US" altLang="zh-CN" baseline="0" dirty="0" err="1" smtClean="0"/>
              <a:t>dropbox</a:t>
            </a:r>
            <a:r>
              <a:rPr lang="en-US" altLang="zh-CN" baseline="0" dirty="0" smtClean="0"/>
              <a:t>-like cloud storage services, and design a novel file sync framework, which combines delta sync and NFS-like file </a:t>
            </a:r>
            <a:r>
              <a:rPr lang="en-US" altLang="zh-CN" baseline="0" dirty="0" err="1" smtClean="0"/>
              <a:t>rpc</a:t>
            </a:r>
            <a:r>
              <a:rPr lang="en-US" altLang="zh-CN" baseline="0" dirty="0" smtClean="0"/>
              <a:t>. We design a relation table to adaptively apply different sync approaches based on file update patterns. Causal consistency is guaranteed by a lightweight mechanism based on sync queue.</a:t>
            </a:r>
            <a:endParaRPr lang="zh-CN" altLang="en-US" dirty="0"/>
          </a:p>
        </p:txBody>
      </p:sp>
      <p:sp>
        <p:nvSpPr>
          <p:cNvPr id="4" name="灯片编号占位符 3"/>
          <p:cNvSpPr>
            <a:spLocks noGrp="1"/>
          </p:cNvSpPr>
          <p:nvPr>
            <p:ph type="sldNum" sz="quarter" idx="10"/>
          </p:nvPr>
        </p:nvSpPr>
        <p:spPr/>
        <p:txBody>
          <a:bodyPr/>
          <a:lstStyle/>
          <a:p>
            <a:fld id="{3C89933B-02D2-49AB-9216-8F3D8A8970DF}" type="slidenum">
              <a:rPr lang="zh-CN" altLang="en-US" smtClean="0"/>
              <a:t>24</a:t>
            </a:fld>
            <a:endParaRPr lang="zh-CN" altLang="en-US"/>
          </a:p>
        </p:txBody>
      </p:sp>
    </p:spTree>
    <p:extLst>
      <p:ext uri="{BB962C8B-B14F-4D97-AF65-F5344CB8AC3E}">
        <p14:creationId xmlns:p14="http://schemas.microsoft.com/office/powerpoint/2010/main" val="1940754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Here is how cloud-based data sync works. When a file is modified</a:t>
            </a:r>
            <a:r>
              <a:rPr lang="en-US" altLang="zh-CN" baseline="0" dirty="0" smtClean="0"/>
              <a:t> on a device, this device will upload this file onto the cloud, then, the cloud forwards it to other linked devices.</a:t>
            </a:r>
            <a:endParaRPr lang="zh-CN" altLang="en-US" dirty="0"/>
          </a:p>
        </p:txBody>
      </p:sp>
      <p:sp>
        <p:nvSpPr>
          <p:cNvPr id="4" name="灯片编号占位符 3"/>
          <p:cNvSpPr>
            <a:spLocks noGrp="1"/>
          </p:cNvSpPr>
          <p:nvPr>
            <p:ph type="sldNum" sz="quarter" idx="10"/>
          </p:nvPr>
        </p:nvSpPr>
        <p:spPr/>
        <p:txBody>
          <a:bodyPr/>
          <a:lstStyle/>
          <a:p>
            <a:fld id="{3C89933B-02D2-49AB-9216-8F3D8A8970DF}" type="slidenum">
              <a:rPr lang="zh-CN" altLang="en-US" smtClean="0"/>
              <a:t>3</a:t>
            </a:fld>
            <a:endParaRPr lang="zh-CN" altLang="en-US"/>
          </a:p>
        </p:txBody>
      </p:sp>
    </p:spTree>
    <p:extLst>
      <p:ext uri="{BB962C8B-B14F-4D97-AF65-F5344CB8AC3E}">
        <p14:creationId xmlns:p14="http://schemas.microsoft.com/office/powerpoint/2010/main" val="9293211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Let’s look at two existing approaches</a:t>
            </a:r>
            <a:r>
              <a:rPr lang="en-US" altLang="zh-CN" baseline="0" dirty="0" smtClean="0"/>
              <a:t> for data sync. The simplest one is whole file data sync. Here is an example, a user modifies a file in local file system, data sync app finds this modification through </a:t>
            </a:r>
            <a:r>
              <a:rPr lang="en-US" altLang="zh-CN" baseline="0" dirty="0" err="1" smtClean="0"/>
              <a:t>inotify</a:t>
            </a:r>
            <a:r>
              <a:rPr lang="en-US" altLang="zh-CN" baseline="0" dirty="0" smtClean="0"/>
              <a:t>, and then upload the whole file onto the cloud. The problem of this approach is that it would generate large amount of network traffic.</a:t>
            </a:r>
            <a:endParaRPr lang="zh-CN" altLang="en-US" dirty="0"/>
          </a:p>
        </p:txBody>
      </p:sp>
      <p:sp>
        <p:nvSpPr>
          <p:cNvPr id="4" name="灯片编号占位符 3"/>
          <p:cNvSpPr>
            <a:spLocks noGrp="1"/>
          </p:cNvSpPr>
          <p:nvPr>
            <p:ph type="sldNum" sz="quarter" idx="10"/>
          </p:nvPr>
        </p:nvSpPr>
        <p:spPr/>
        <p:txBody>
          <a:bodyPr/>
          <a:lstStyle/>
          <a:p>
            <a:fld id="{3C89933B-02D2-49AB-9216-8F3D8A8970DF}" type="slidenum">
              <a:rPr lang="zh-CN" altLang="en-US" smtClean="0"/>
              <a:t>4</a:t>
            </a:fld>
            <a:endParaRPr lang="zh-CN" altLang="en-US"/>
          </a:p>
        </p:txBody>
      </p:sp>
    </p:spTree>
    <p:extLst>
      <p:ext uri="{BB962C8B-B14F-4D97-AF65-F5344CB8AC3E}">
        <p14:creationId xmlns:p14="http://schemas.microsoft.com/office/powerpoint/2010/main" val="13359455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Another approach is delta encoding,</a:t>
            </a:r>
            <a:r>
              <a:rPr lang="en-US" altLang="zh-CN" baseline="0" dirty="0" smtClean="0"/>
              <a:t> which can be implemented through </a:t>
            </a:r>
            <a:r>
              <a:rPr lang="en-US" altLang="zh-CN" baseline="0" dirty="0" err="1" smtClean="0"/>
              <a:t>inotify</a:t>
            </a:r>
            <a:r>
              <a:rPr lang="en-US" altLang="zh-CN" baseline="0" dirty="0" smtClean="0"/>
              <a:t> and </a:t>
            </a:r>
            <a:r>
              <a:rPr lang="en-US" altLang="zh-CN" baseline="0" dirty="0" err="1" smtClean="0"/>
              <a:t>rsync</a:t>
            </a:r>
            <a:r>
              <a:rPr lang="en-US" altLang="zh-CN" baseline="0" dirty="0" smtClean="0"/>
              <a:t>. The representative application that applies this approach is </a:t>
            </a:r>
            <a:r>
              <a:rPr lang="en-US" altLang="zh-CN" baseline="0" dirty="0" err="1" smtClean="0"/>
              <a:t>dropbox</a:t>
            </a:r>
            <a:r>
              <a:rPr lang="en-US" altLang="zh-CN" baseline="0" dirty="0" smtClean="0"/>
              <a:t>. Here is how it works. A user modified a file, data sync app finds this modification and retrieve checksums of this file from cloud, the local copy is compared with these checksums to get the modified part. Then this modified part is uploaded onto cloud. Though network traffic is reduced, it generates high CPU overhead.</a:t>
            </a:r>
            <a:endParaRPr lang="zh-CN" altLang="en-US" dirty="0"/>
          </a:p>
        </p:txBody>
      </p:sp>
      <p:sp>
        <p:nvSpPr>
          <p:cNvPr id="4" name="灯片编号占位符 3"/>
          <p:cNvSpPr>
            <a:spLocks noGrp="1"/>
          </p:cNvSpPr>
          <p:nvPr>
            <p:ph type="sldNum" sz="quarter" idx="10"/>
          </p:nvPr>
        </p:nvSpPr>
        <p:spPr/>
        <p:txBody>
          <a:bodyPr/>
          <a:lstStyle/>
          <a:p>
            <a:fld id="{3C89933B-02D2-49AB-9216-8F3D8A8970DF}" type="slidenum">
              <a:rPr lang="zh-CN" altLang="en-US" smtClean="0"/>
              <a:t>5</a:t>
            </a:fld>
            <a:endParaRPr lang="zh-CN" altLang="en-US"/>
          </a:p>
        </p:txBody>
      </p:sp>
    </p:spTree>
    <p:extLst>
      <p:ext uri="{BB962C8B-B14F-4D97-AF65-F5344CB8AC3E}">
        <p14:creationId xmlns:p14="http://schemas.microsoft.com/office/powerpoint/2010/main" val="27110656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We measured</a:t>
            </a:r>
            <a:r>
              <a:rPr lang="en-US" altLang="zh-CN" baseline="0" dirty="0" smtClean="0"/>
              <a:t> </a:t>
            </a:r>
            <a:r>
              <a:rPr lang="en-US" altLang="zh-CN" baseline="0" dirty="0" err="1" smtClean="0"/>
              <a:t>dropbox’s</a:t>
            </a:r>
            <a:r>
              <a:rPr lang="en-US" altLang="zh-CN" baseline="0" dirty="0" smtClean="0"/>
              <a:t> CPU and network consumption by running two collected real world traces. The first one is Microsoft work editing trace, and the other one is </a:t>
            </a:r>
            <a:r>
              <a:rPr lang="en-US" altLang="zh-CN" baseline="0" dirty="0" err="1" smtClean="0"/>
              <a:t>sqlite</a:t>
            </a:r>
            <a:r>
              <a:rPr lang="en-US" altLang="zh-CN" baseline="0" dirty="0" smtClean="0"/>
              <a:t> trace, which is a lightweight database file, widely used in desktop and mobile applications. We can see that the </a:t>
            </a:r>
            <a:r>
              <a:rPr lang="en-US" altLang="zh-CN" baseline="0" dirty="0" err="1" smtClean="0"/>
              <a:t>cpu</a:t>
            </a:r>
            <a:r>
              <a:rPr lang="en-US" altLang="zh-CN" baseline="0" dirty="0" smtClean="0"/>
              <a:t> overhead is high during running these traces, sometimes the </a:t>
            </a:r>
            <a:r>
              <a:rPr lang="en-US" altLang="zh-CN" baseline="0" dirty="0" err="1" smtClean="0"/>
              <a:t>cpu</a:t>
            </a:r>
            <a:r>
              <a:rPr lang="en-US" altLang="zh-CN" baseline="0" dirty="0" smtClean="0"/>
              <a:t> utilization is higher than 100%. </a:t>
            </a:r>
            <a:endParaRPr lang="zh-CN" altLang="en-US" dirty="0"/>
          </a:p>
        </p:txBody>
      </p:sp>
      <p:sp>
        <p:nvSpPr>
          <p:cNvPr id="4" name="灯片编号占位符 3"/>
          <p:cNvSpPr>
            <a:spLocks noGrp="1"/>
          </p:cNvSpPr>
          <p:nvPr>
            <p:ph type="sldNum" sz="quarter" idx="10"/>
          </p:nvPr>
        </p:nvSpPr>
        <p:spPr/>
        <p:txBody>
          <a:bodyPr/>
          <a:lstStyle/>
          <a:p>
            <a:fld id="{3C89933B-02D2-49AB-9216-8F3D8A8970DF}" type="slidenum">
              <a:rPr lang="zh-CN" altLang="en-US" smtClean="0"/>
              <a:t>6</a:t>
            </a:fld>
            <a:endParaRPr lang="zh-CN" altLang="en-US"/>
          </a:p>
        </p:txBody>
      </p:sp>
    </p:spTree>
    <p:extLst>
      <p:ext uri="{BB962C8B-B14F-4D97-AF65-F5344CB8AC3E}">
        <p14:creationId xmlns:p14="http://schemas.microsoft.com/office/powerpoint/2010/main" val="26334401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Due</a:t>
            </a:r>
            <a:r>
              <a:rPr lang="en-US" altLang="zh-CN" baseline="0" dirty="0" smtClean="0"/>
              <a:t> to its high computation overhead, </a:t>
            </a:r>
            <a:r>
              <a:rPr lang="en-US" altLang="zh-CN" baseline="0" dirty="0" err="1" smtClean="0"/>
              <a:t>dropbox</a:t>
            </a:r>
            <a:r>
              <a:rPr lang="en-US" altLang="zh-CN" baseline="0" dirty="0" smtClean="0"/>
              <a:t> on mobile does not apply </a:t>
            </a:r>
            <a:r>
              <a:rPr lang="en-US" altLang="zh-CN" baseline="0" dirty="0" err="1" smtClean="0"/>
              <a:t>rsync</a:t>
            </a:r>
            <a:r>
              <a:rPr lang="en-US" altLang="zh-CN" baseline="0" dirty="0" smtClean="0"/>
              <a:t>. If a file is modified, it directly upload the whole file. We synchronize the data of </a:t>
            </a:r>
            <a:r>
              <a:rPr lang="en-US" altLang="zh-CN" baseline="0" dirty="0" err="1" smtClean="0"/>
              <a:t>wechat</a:t>
            </a:r>
            <a:r>
              <a:rPr lang="en-US" altLang="zh-CN" baseline="0" dirty="0" smtClean="0"/>
              <a:t>, a popular live chat application on mobile through </a:t>
            </a:r>
            <a:r>
              <a:rPr lang="en-US" altLang="zh-CN" baseline="0" dirty="0" err="1" smtClean="0"/>
              <a:t>dropbox</a:t>
            </a:r>
            <a:r>
              <a:rPr lang="en-US" altLang="zh-CN" baseline="0" dirty="0" smtClean="0"/>
              <a:t>. The average </a:t>
            </a:r>
            <a:r>
              <a:rPr lang="en-US" altLang="zh-CN" baseline="0" dirty="0" err="1" smtClean="0"/>
              <a:t>cpu</a:t>
            </a:r>
            <a:r>
              <a:rPr lang="en-US" altLang="zh-CN" baseline="0" dirty="0" smtClean="0"/>
              <a:t> utilization is 9%, not very high, but there are a lot of spikes. The network traffic amplification, however, is as high as 25. That is, the generated network traffic is 25 times of the modified bytes.</a:t>
            </a:r>
            <a:endParaRPr lang="zh-CN" altLang="en-US" dirty="0"/>
          </a:p>
        </p:txBody>
      </p:sp>
      <p:sp>
        <p:nvSpPr>
          <p:cNvPr id="4" name="灯片编号占位符 3"/>
          <p:cNvSpPr>
            <a:spLocks noGrp="1"/>
          </p:cNvSpPr>
          <p:nvPr>
            <p:ph type="sldNum" sz="quarter" idx="10"/>
          </p:nvPr>
        </p:nvSpPr>
        <p:spPr/>
        <p:txBody>
          <a:bodyPr/>
          <a:lstStyle/>
          <a:p>
            <a:fld id="{3C89933B-02D2-49AB-9216-8F3D8A8970DF}" type="slidenum">
              <a:rPr lang="zh-CN" altLang="en-US" smtClean="0"/>
              <a:t>7</a:t>
            </a:fld>
            <a:endParaRPr lang="zh-CN" altLang="en-US"/>
          </a:p>
        </p:txBody>
      </p:sp>
    </p:spTree>
    <p:extLst>
      <p:ext uri="{BB962C8B-B14F-4D97-AF65-F5344CB8AC3E}">
        <p14:creationId xmlns:p14="http://schemas.microsoft.com/office/powerpoint/2010/main" val="28549775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Besides</a:t>
            </a:r>
            <a:r>
              <a:rPr lang="en-US" altLang="zh-CN" baseline="0" dirty="0" smtClean="0"/>
              <a:t> </a:t>
            </a:r>
            <a:r>
              <a:rPr lang="en-US" altLang="zh-CN" dirty="0" smtClean="0"/>
              <a:t>network</a:t>
            </a:r>
            <a:r>
              <a:rPr lang="en-US" altLang="zh-CN" baseline="0" dirty="0" smtClean="0"/>
              <a:t> and </a:t>
            </a:r>
            <a:r>
              <a:rPr lang="en-US" altLang="zh-CN" baseline="0" dirty="0" err="1" smtClean="0"/>
              <a:t>cpu</a:t>
            </a:r>
            <a:r>
              <a:rPr lang="en-US" altLang="zh-CN" baseline="0" dirty="0" smtClean="0"/>
              <a:t> </a:t>
            </a:r>
            <a:r>
              <a:rPr lang="en-US" altLang="zh-CN" dirty="0" smtClean="0"/>
              <a:t>resource</a:t>
            </a:r>
            <a:r>
              <a:rPr lang="en-US" altLang="zh-CN" baseline="0" dirty="0" smtClean="0"/>
              <a:t> consumption, cloud-based data synchronization has its specific problems. The first one is propagation of corrupted data. Here is an example, a file in local file system is corrupted due to certain reason, the user does not notice this data corruption, and modifies the file. The data sync app finds this modification and retrieves checksums from cloud in order to extract the modified parts, which would include both the modification by the user and the corrupted data. After this synchronization, the file on the cloud is corrupted. Then the file on other linked devices will also become corrupted.</a:t>
            </a:r>
            <a:endParaRPr lang="zh-CN" altLang="en-US" dirty="0"/>
          </a:p>
        </p:txBody>
      </p:sp>
      <p:sp>
        <p:nvSpPr>
          <p:cNvPr id="4" name="灯片编号占位符 3"/>
          <p:cNvSpPr>
            <a:spLocks noGrp="1"/>
          </p:cNvSpPr>
          <p:nvPr>
            <p:ph type="sldNum" sz="quarter" idx="10"/>
          </p:nvPr>
        </p:nvSpPr>
        <p:spPr/>
        <p:txBody>
          <a:bodyPr/>
          <a:lstStyle/>
          <a:p>
            <a:fld id="{3C89933B-02D2-49AB-9216-8F3D8A8970DF}" type="slidenum">
              <a:rPr lang="zh-CN" altLang="en-US" smtClean="0"/>
              <a:t>8</a:t>
            </a:fld>
            <a:endParaRPr lang="zh-CN" altLang="en-US"/>
          </a:p>
        </p:txBody>
      </p:sp>
    </p:spTree>
    <p:extLst>
      <p:ext uri="{BB962C8B-B14F-4D97-AF65-F5344CB8AC3E}">
        <p14:creationId xmlns:p14="http://schemas.microsoft.com/office/powerpoint/2010/main" val="42924095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Another problem is data inconsistency</a:t>
            </a:r>
            <a:r>
              <a:rPr lang="en-US" altLang="zh-CN" baseline="0" dirty="0" smtClean="0"/>
              <a:t>. We also use an example to illustrate this problem. There are two files in local file system. An image file and its thumbnail. The thumbnail is generated from the image file. Existing data sync applications tend to synchronize small files first. After the thumbnail is uploaded, the client fails. Then the files on the cloud become inconsistent, because the thumbnail is the newest, while the image file is not. This would not happen if data sync follows causality. And the violation of causality might lead to unpredictable behavior of applications on other linked devices.</a:t>
            </a:r>
            <a:endParaRPr lang="zh-CN" altLang="en-US" dirty="0"/>
          </a:p>
        </p:txBody>
      </p:sp>
      <p:sp>
        <p:nvSpPr>
          <p:cNvPr id="4" name="灯片编号占位符 3"/>
          <p:cNvSpPr>
            <a:spLocks noGrp="1"/>
          </p:cNvSpPr>
          <p:nvPr>
            <p:ph type="sldNum" sz="quarter" idx="10"/>
          </p:nvPr>
        </p:nvSpPr>
        <p:spPr/>
        <p:txBody>
          <a:bodyPr/>
          <a:lstStyle/>
          <a:p>
            <a:fld id="{3C89933B-02D2-49AB-9216-8F3D8A8970DF}" type="slidenum">
              <a:rPr lang="zh-CN" altLang="en-US" smtClean="0"/>
              <a:t>9</a:t>
            </a:fld>
            <a:endParaRPr lang="zh-CN" altLang="en-US"/>
          </a:p>
        </p:txBody>
      </p:sp>
    </p:spTree>
    <p:extLst>
      <p:ext uri="{BB962C8B-B14F-4D97-AF65-F5344CB8AC3E}">
        <p14:creationId xmlns:p14="http://schemas.microsoft.com/office/powerpoint/2010/main" val="317153805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DDA69073-C452-4E5B-A97D-217D62BF2A3A}" type="datetimeFigureOut">
              <a:rPr lang="zh-CN" altLang="en-US" smtClean="0"/>
              <a:t>2017/6/5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15362A8-895F-4801-B8DA-E91A1BCED838}" type="slidenum">
              <a:rPr lang="zh-CN" altLang="en-US" smtClean="0"/>
              <a:t>‹#›</a:t>
            </a:fld>
            <a:endParaRPr lang="zh-CN" altLang="en-US"/>
          </a:p>
        </p:txBody>
      </p:sp>
    </p:spTree>
    <p:extLst>
      <p:ext uri="{BB962C8B-B14F-4D97-AF65-F5344CB8AC3E}">
        <p14:creationId xmlns:p14="http://schemas.microsoft.com/office/powerpoint/2010/main" val="24466194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DDA69073-C452-4E5B-A97D-217D62BF2A3A}" type="datetimeFigureOut">
              <a:rPr lang="zh-CN" altLang="en-US" smtClean="0"/>
              <a:t>2017/6/5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15362A8-895F-4801-B8DA-E91A1BCED838}" type="slidenum">
              <a:rPr lang="zh-CN" altLang="en-US" smtClean="0"/>
              <a:t>‹#›</a:t>
            </a:fld>
            <a:endParaRPr lang="zh-CN" altLang="en-US"/>
          </a:p>
        </p:txBody>
      </p:sp>
    </p:spTree>
    <p:extLst>
      <p:ext uri="{BB962C8B-B14F-4D97-AF65-F5344CB8AC3E}">
        <p14:creationId xmlns:p14="http://schemas.microsoft.com/office/powerpoint/2010/main" val="19286260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DDA69073-C452-4E5B-A97D-217D62BF2A3A}" type="datetimeFigureOut">
              <a:rPr lang="zh-CN" altLang="en-US" smtClean="0"/>
              <a:t>2017/6/5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15362A8-895F-4801-B8DA-E91A1BCED838}" type="slidenum">
              <a:rPr lang="zh-CN" altLang="en-US" smtClean="0"/>
              <a:t>‹#›</a:t>
            </a:fld>
            <a:endParaRPr lang="zh-CN" altLang="en-US"/>
          </a:p>
        </p:txBody>
      </p:sp>
    </p:spTree>
    <p:extLst>
      <p:ext uri="{BB962C8B-B14F-4D97-AF65-F5344CB8AC3E}">
        <p14:creationId xmlns:p14="http://schemas.microsoft.com/office/powerpoint/2010/main" val="40138067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atin typeface="微软雅黑" panose="020B0503020204020204" pitchFamily="34" charset="-122"/>
                <a:ea typeface="微软雅黑" panose="020B0503020204020204" pitchFamily="34" charset="-122"/>
              </a:defRPr>
            </a:lvl1pPr>
          </a:lstStyle>
          <a:p>
            <a:r>
              <a:rPr lang="zh-CN" altLang="en-US" dirty="0" smtClean="0"/>
              <a:t>单击此处编辑母版标题样式</a:t>
            </a:r>
            <a:endParaRPr lang="en-US" dirty="0"/>
          </a:p>
        </p:txBody>
      </p:sp>
      <p:sp>
        <p:nvSpPr>
          <p:cNvPr id="3" name="Content Placeholder 2"/>
          <p:cNvSpPr>
            <a:spLocks noGrp="1"/>
          </p:cNvSpPr>
          <p:nvPr>
            <p:ph idx="1"/>
          </p:nvPr>
        </p:nvSpPr>
        <p:spPr/>
        <p:txBody>
          <a:bodyPr/>
          <a:lstStyle>
            <a:lvl1pPr>
              <a:defRPr>
                <a:latin typeface="微软雅黑" panose="020B0503020204020204" pitchFamily="34" charset="-122"/>
                <a:ea typeface="微软雅黑" panose="020B0503020204020204" pitchFamily="34" charset="-122"/>
              </a:defRPr>
            </a:lvl1pPr>
            <a:lvl2pPr>
              <a:defRPr>
                <a:latin typeface="微软雅黑" panose="020B0503020204020204" pitchFamily="34" charset="-122"/>
                <a:ea typeface="微软雅黑" panose="020B0503020204020204" pitchFamily="34" charset="-122"/>
              </a:defRPr>
            </a:lvl2pPr>
            <a:lvl3pPr>
              <a:defRPr>
                <a:latin typeface="微软雅黑" panose="020B0503020204020204" pitchFamily="34" charset="-122"/>
                <a:ea typeface="微软雅黑" panose="020B0503020204020204" pitchFamily="34" charset="-122"/>
              </a:defRPr>
            </a:lvl3pPr>
            <a:lvl4pPr>
              <a:defRPr>
                <a:latin typeface="微软雅黑" panose="020B0503020204020204" pitchFamily="34" charset="-122"/>
                <a:ea typeface="微软雅黑" panose="020B0503020204020204" pitchFamily="34" charset="-122"/>
              </a:defRPr>
            </a:lvl4pPr>
            <a:lvl5pPr>
              <a:defRPr>
                <a:latin typeface="微软雅黑" panose="020B0503020204020204" pitchFamily="34" charset="-122"/>
                <a:ea typeface="微软雅黑" panose="020B0503020204020204" pitchFamily="34" charset="-122"/>
              </a:defRPr>
            </a:lvl5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en-US" dirty="0"/>
          </a:p>
        </p:txBody>
      </p:sp>
      <p:sp>
        <p:nvSpPr>
          <p:cNvPr id="4" name="Date Placeholder 3"/>
          <p:cNvSpPr>
            <a:spLocks noGrp="1"/>
          </p:cNvSpPr>
          <p:nvPr>
            <p:ph type="dt" sz="half" idx="10"/>
          </p:nvPr>
        </p:nvSpPr>
        <p:spPr/>
        <p:txBody>
          <a:bodyPr/>
          <a:lstStyle/>
          <a:p>
            <a:fld id="{DDA69073-C452-4E5B-A97D-217D62BF2A3A}" type="datetimeFigureOut">
              <a:rPr lang="zh-CN" altLang="en-US" smtClean="0"/>
              <a:t>2017/6/5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15362A8-895F-4801-B8DA-E91A1BCED838}" type="slidenum">
              <a:rPr lang="zh-CN" altLang="en-US" smtClean="0"/>
              <a:t>‹#›</a:t>
            </a:fld>
            <a:endParaRPr lang="zh-CN" altLang="en-US"/>
          </a:p>
        </p:txBody>
      </p:sp>
    </p:spTree>
    <p:extLst>
      <p:ext uri="{BB962C8B-B14F-4D97-AF65-F5344CB8AC3E}">
        <p14:creationId xmlns:p14="http://schemas.microsoft.com/office/powerpoint/2010/main" val="5000405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DDA69073-C452-4E5B-A97D-217D62BF2A3A}" type="datetimeFigureOut">
              <a:rPr lang="zh-CN" altLang="en-US" smtClean="0"/>
              <a:t>2017/6/5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15362A8-895F-4801-B8DA-E91A1BCED838}" type="slidenum">
              <a:rPr lang="zh-CN" altLang="en-US" smtClean="0"/>
              <a:t>‹#›</a:t>
            </a:fld>
            <a:endParaRPr lang="zh-CN" altLang="en-US"/>
          </a:p>
        </p:txBody>
      </p:sp>
    </p:spTree>
    <p:extLst>
      <p:ext uri="{BB962C8B-B14F-4D97-AF65-F5344CB8AC3E}">
        <p14:creationId xmlns:p14="http://schemas.microsoft.com/office/powerpoint/2010/main" val="8388630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DDA69073-C452-4E5B-A97D-217D62BF2A3A}" type="datetimeFigureOut">
              <a:rPr lang="zh-CN" altLang="en-US" smtClean="0"/>
              <a:t>2017/6/5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15362A8-895F-4801-B8DA-E91A1BCED838}" type="slidenum">
              <a:rPr lang="zh-CN" altLang="en-US" smtClean="0"/>
              <a:t>‹#›</a:t>
            </a:fld>
            <a:endParaRPr lang="zh-CN" altLang="en-US"/>
          </a:p>
        </p:txBody>
      </p:sp>
    </p:spTree>
    <p:extLst>
      <p:ext uri="{BB962C8B-B14F-4D97-AF65-F5344CB8AC3E}">
        <p14:creationId xmlns:p14="http://schemas.microsoft.com/office/powerpoint/2010/main" val="30581712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DDA69073-C452-4E5B-A97D-217D62BF2A3A}" type="datetimeFigureOut">
              <a:rPr lang="zh-CN" altLang="en-US" smtClean="0"/>
              <a:t>2017/6/5</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F15362A8-895F-4801-B8DA-E91A1BCED838}" type="slidenum">
              <a:rPr lang="zh-CN" altLang="en-US" smtClean="0"/>
              <a:t>‹#›</a:t>
            </a:fld>
            <a:endParaRPr lang="zh-CN" altLang="en-US"/>
          </a:p>
        </p:txBody>
      </p:sp>
    </p:spTree>
    <p:extLst>
      <p:ext uri="{BB962C8B-B14F-4D97-AF65-F5344CB8AC3E}">
        <p14:creationId xmlns:p14="http://schemas.microsoft.com/office/powerpoint/2010/main" val="37144017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DDA69073-C452-4E5B-A97D-217D62BF2A3A}" type="datetimeFigureOut">
              <a:rPr lang="zh-CN" altLang="en-US" smtClean="0"/>
              <a:t>2017/6/5</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F15362A8-895F-4801-B8DA-E91A1BCED838}" type="slidenum">
              <a:rPr lang="zh-CN" altLang="en-US" smtClean="0"/>
              <a:t>‹#›</a:t>
            </a:fld>
            <a:endParaRPr lang="zh-CN" altLang="en-US"/>
          </a:p>
        </p:txBody>
      </p:sp>
    </p:spTree>
    <p:extLst>
      <p:ext uri="{BB962C8B-B14F-4D97-AF65-F5344CB8AC3E}">
        <p14:creationId xmlns:p14="http://schemas.microsoft.com/office/powerpoint/2010/main" val="19881672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A69073-C452-4E5B-A97D-217D62BF2A3A}" type="datetimeFigureOut">
              <a:rPr lang="zh-CN" altLang="en-US" smtClean="0"/>
              <a:t>2017/6/5</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F15362A8-895F-4801-B8DA-E91A1BCED838}" type="slidenum">
              <a:rPr lang="zh-CN" altLang="en-US" smtClean="0"/>
              <a:t>‹#›</a:t>
            </a:fld>
            <a:endParaRPr lang="zh-CN" altLang="en-US"/>
          </a:p>
        </p:txBody>
      </p:sp>
    </p:spTree>
    <p:extLst>
      <p:ext uri="{BB962C8B-B14F-4D97-AF65-F5344CB8AC3E}">
        <p14:creationId xmlns:p14="http://schemas.microsoft.com/office/powerpoint/2010/main" val="2234717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DDA69073-C452-4E5B-A97D-217D62BF2A3A}" type="datetimeFigureOut">
              <a:rPr lang="zh-CN" altLang="en-US" smtClean="0"/>
              <a:t>2017/6/5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15362A8-895F-4801-B8DA-E91A1BCED838}" type="slidenum">
              <a:rPr lang="zh-CN" altLang="en-US" smtClean="0"/>
              <a:t>‹#›</a:t>
            </a:fld>
            <a:endParaRPr lang="zh-CN" altLang="en-US"/>
          </a:p>
        </p:txBody>
      </p:sp>
    </p:spTree>
    <p:extLst>
      <p:ext uri="{BB962C8B-B14F-4D97-AF65-F5344CB8AC3E}">
        <p14:creationId xmlns:p14="http://schemas.microsoft.com/office/powerpoint/2010/main" val="17459435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DDA69073-C452-4E5B-A97D-217D62BF2A3A}" type="datetimeFigureOut">
              <a:rPr lang="zh-CN" altLang="en-US" smtClean="0"/>
              <a:t>2017/6/5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15362A8-895F-4801-B8DA-E91A1BCED838}" type="slidenum">
              <a:rPr lang="zh-CN" altLang="en-US" smtClean="0"/>
              <a:t>‹#›</a:t>
            </a:fld>
            <a:endParaRPr lang="zh-CN" altLang="en-US"/>
          </a:p>
        </p:txBody>
      </p:sp>
    </p:spTree>
    <p:extLst>
      <p:ext uri="{BB962C8B-B14F-4D97-AF65-F5344CB8AC3E}">
        <p14:creationId xmlns:p14="http://schemas.microsoft.com/office/powerpoint/2010/main" val="23153573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A69073-C452-4E5B-A97D-217D62BF2A3A}" type="datetimeFigureOut">
              <a:rPr lang="zh-CN" altLang="en-US" smtClean="0"/>
              <a:t>2017/6/5</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5362A8-895F-4801-B8DA-E91A1BCED838}" type="slidenum">
              <a:rPr lang="zh-CN" altLang="en-US" smtClean="0"/>
              <a:t>‹#›</a:t>
            </a:fld>
            <a:endParaRPr lang="zh-CN" altLang="en-US"/>
          </a:p>
        </p:txBody>
      </p:sp>
    </p:spTree>
    <p:extLst>
      <p:ext uri="{BB962C8B-B14F-4D97-AF65-F5344CB8AC3E}">
        <p14:creationId xmlns:p14="http://schemas.microsoft.com/office/powerpoint/2010/main" val="37696791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7.xml"/><Relationship Id="rId4" Type="http://schemas.openxmlformats.org/officeDocument/2006/relationships/image" Target="../media/image13.jpe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9.xml"/><Relationship Id="rId5" Type="http://schemas.openxmlformats.org/officeDocument/2006/relationships/image" Target="../media/image24.emf"/><Relationship Id="rId4" Type="http://schemas.openxmlformats.org/officeDocument/2006/relationships/image" Target="../media/image23.emf"/></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12.xml"/><Relationship Id="rId5" Type="http://schemas.openxmlformats.org/officeDocument/2006/relationships/image" Target="../media/image11.png"/><Relationship Id="rId4" Type="http://schemas.openxmlformats.org/officeDocument/2006/relationships/image" Target="../media/image25.png"/></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13.xml"/><Relationship Id="rId5" Type="http://schemas.openxmlformats.org/officeDocument/2006/relationships/image" Target="../media/image11.png"/><Relationship Id="rId4" Type="http://schemas.openxmlformats.org/officeDocument/2006/relationships/image" Target="../media/image25.png"/></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14.xml"/><Relationship Id="rId4" Type="http://schemas.openxmlformats.org/officeDocument/2006/relationships/image" Target="../media/image26.png"/></Relationships>
</file>

<file path=ppt/slides/_rels/slide19.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29.png"/></Relationships>
</file>

<file path=ppt/slides/_rels/slide22.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31.png"/></Relationships>
</file>

<file path=ppt/slides/_rels/slide23.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github.com/QuanluZhang/DeltaCFS"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notesSlide" Target="../notesSlides/notesSlide3.xml"/><Relationship Id="rId7" Type="http://schemas.openxmlformats.org/officeDocument/2006/relationships/image" Target="../media/image11.png"/><Relationship Id="rId2" Type="http://schemas.openxmlformats.org/officeDocument/2006/relationships/slideLayout" Target="../slideLayouts/slideLayout2.xml"/><Relationship Id="rId1" Type="http://schemas.openxmlformats.org/officeDocument/2006/relationships/tags" Target="../tags/tag1.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2.xml"/><Relationship Id="rId4" Type="http://schemas.openxmlformats.org/officeDocument/2006/relationships/image" Target="../media/image13.jpe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3.xml"/><Relationship Id="rId5" Type="http://schemas.openxmlformats.org/officeDocument/2006/relationships/image" Target="../media/image14.jpeg"/><Relationship Id="rId4" Type="http://schemas.openxmlformats.org/officeDocument/2006/relationships/image" Target="../media/image13.jpeg"/></Relationships>
</file>

<file path=ppt/slides/_rels/slide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s>
</file>

<file path=ppt/slides/_rels/slide7.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50.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4.xml"/><Relationship Id="rId5" Type="http://schemas.openxmlformats.org/officeDocument/2006/relationships/image" Target="../media/image11.png"/><Relationship Id="rId4" Type="http://schemas.openxmlformats.org/officeDocument/2006/relationships/image" Target="../media/image13.jpeg"/></Relationships>
</file>

<file path=ppt/slides/_rels/slide9.xml.rels><?xml version="1.0" encoding="UTF-8" standalone="yes"?>
<Relationships xmlns="http://schemas.openxmlformats.org/package/2006/relationships"><Relationship Id="rId8" Type="http://schemas.openxmlformats.org/officeDocument/2006/relationships/image" Target="../media/image22.png"/><Relationship Id="rId3" Type="http://schemas.openxmlformats.org/officeDocument/2006/relationships/notesSlide" Target="../notesSlides/notesSlide9.xml"/><Relationship Id="rId7" Type="http://schemas.openxmlformats.org/officeDocument/2006/relationships/image" Target="../media/image21.jpeg"/><Relationship Id="rId2" Type="http://schemas.openxmlformats.org/officeDocument/2006/relationships/slideLayout" Target="../slideLayouts/slideLayout2.xml"/><Relationship Id="rId1" Type="http://schemas.openxmlformats.org/officeDocument/2006/relationships/tags" Target="../tags/tag5.xml"/><Relationship Id="rId6" Type="http://schemas.openxmlformats.org/officeDocument/2006/relationships/image" Target="../media/image20.png"/><Relationship Id="rId5" Type="http://schemas.openxmlformats.org/officeDocument/2006/relationships/image" Target="../media/image11.png"/><Relationship Id="rId4" Type="http://schemas.openxmlformats.org/officeDocument/2006/relationships/image" Target="../media/image1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normAutofit/>
          </a:bodyPr>
          <a:lstStyle/>
          <a:p>
            <a:r>
              <a:rPr lang="en-US" altLang="zh-CN" sz="3200" b="1" dirty="0" err="1" smtClean="0">
                <a:solidFill>
                  <a:srgbClr val="403B48"/>
                </a:solidFill>
                <a:latin typeface="微软雅黑" panose="020B0503020204020204" pitchFamily="34" charset="-122"/>
                <a:ea typeface="微软雅黑" panose="020B0503020204020204" pitchFamily="34" charset="-122"/>
              </a:rPr>
              <a:t>DeltaCFS</a:t>
            </a:r>
            <a:r>
              <a:rPr lang="en-US" altLang="zh-CN" sz="3200" b="1" dirty="0" smtClean="0">
                <a:solidFill>
                  <a:srgbClr val="403B48"/>
                </a:solidFill>
                <a:latin typeface="微软雅黑" panose="020B0503020204020204" pitchFamily="34" charset="-122"/>
                <a:ea typeface="微软雅黑" panose="020B0503020204020204" pitchFamily="34" charset="-122"/>
              </a:rPr>
              <a:t>: Boosting Delta Sync for Cloud Storage Services by Learning from NFS</a:t>
            </a:r>
            <a:endParaRPr lang="zh-CN" altLang="en-US" sz="3200" b="1" dirty="0">
              <a:solidFill>
                <a:srgbClr val="403B48"/>
              </a:solidFill>
              <a:latin typeface="微软雅黑" panose="020B0503020204020204" pitchFamily="34" charset="-122"/>
              <a:ea typeface="微软雅黑" panose="020B0503020204020204" pitchFamily="34" charset="-122"/>
            </a:endParaRPr>
          </a:p>
        </p:txBody>
      </p:sp>
      <p:sp>
        <p:nvSpPr>
          <p:cNvPr id="3" name="副标题 2"/>
          <p:cNvSpPr>
            <a:spLocks noGrp="1"/>
          </p:cNvSpPr>
          <p:nvPr>
            <p:ph type="subTitle" idx="1"/>
          </p:nvPr>
        </p:nvSpPr>
        <p:spPr>
          <a:xfrm>
            <a:off x="1143000" y="4252983"/>
            <a:ext cx="6858000" cy="1319142"/>
          </a:xfrm>
        </p:spPr>
        <p:txBody>
          <a:bodyPr>
            <a:normAutofit fontScale="77500" lnSpcReduction="20000"/>
          </a:bodyPr>
          <a:lstStyle/>
          <a:p>
            <a:r>
              <a:rPr lang="en-US" altLang="zh-CN" dirty="0" smtClean="0">
                <a:solidFill>
                  <a:srgbClr val="FF0000"/>
                </a:solidFill>
                <a:latin typeface="微软雅黑" panose="020B0503020204020204" pitchFamily="34" charset="-122"/>
                <a:ea typeface="微软雅黑" panose="020B0503020204020204" pitchFamily="34" charset="-122"/>
              </a:rPr>
              <a:t>Quanlu Zhang</a:t>
            </a:r>
            <a:r>
              <a:rPr lang="en-US" altLang="zh-CN" dirty="0" smtClean="0">
                <a:latin typeface="微软雅黑" panose="020B0503020204020204" pitchFamily="34" charset="-122"/>
                <a:ea typeface="微软雅黑" panose="020B0503020204020204" pitchFamily="34" charset="-122"/>
              </a:rPr>
              <a:t>*, </a:t>
            </a:r>
            <a:r>
              <a:rPr lang="en-US" altLang="zh-CN" dirty="0" err="1" smtClean="0">
                <a:latin typeface="微软雅黑" panose="020B0503020204020204" pitchFamily="34" charset="-122"/>
                <a:ea typeface="微软雅黑" panose="020B0503020204020204" pitchFamily="34" charset="-122"/>
              </a:rPr>
              <a:t>Zhenhua</a:t>
            </a:r>
            <a:r>
              <a:rPr lang="en-US" altLang="zh-CN" dirty="0" smtClean="0">
                <a:latin typeface="微软雅黑" panose="020B0503020204020204" pitchFamily="34" charset="-122"/>
                <a:ea typeface="微软雅黑" panose="020B0503020204020204" pitchFamily="34" charset="-122"/>
              </a:rPr>
              <a:t> </a:t>
            </a:r>
            <a:r>
              <a:rPr lang="en-US" altLang="zh-CN" dirty="0" smtClean="0">
                <a:latin typeface="微软雅黑" panose="020B0503020204020204" pitchFamily="34" charset="-122"/>
                <a:ea typeface="微软雅黑" panose="020B0503020204020204" pitchFamily="34" charset="-122"/>
              </a:rPr>
              <a:t>Li§, </a:t>
            </a:r>
            <a:r>
              <a:rPr lang="en-US" altLang="zh-CN" dirty="0" err="1" smtClean="0">
                <a:latin typeface="微软雅黑" panose="020B0503020204020204" pitchFamily="34" charset="-122"/>
                <a:ea typeface="微软雅黑" panose="020B0503020204020204" pitchFamily="34" charset="-122"/>
              </a:rPr>
              <a:t>Zhi</a:t>
            </a:r>
            <a:r>
              <a:rPr lang="en-US" altLang="zh-CN" dirty="0" smtClean="0">
                <a:latin typeface="微软雅黑" panose="020B0503020204020204" pitchFamily="34" charset="-122"/>
                <a:ea typeface="微软雅黑" panose="020B0503020204020204" pitchFamily="34" charset="-122"/>
              </a:rPr>
              <a:t> Yang</a:t>
            </a:r>
            <a:r>
              <a:rPr lang="en-US" altLang="zh-CN" dirty="0">
                <a:latin typeface="微软雅黑" panose="020B0503020204020204" pitchFamily="34" charset="-122"/>
                <a:ea typeface="微软雅黑" panose="020B0503020204020204" pitchFamily="34" charset="-122"/>
              </a:rPr>
              <a:t>*</a:t>
            </a:r>
            <a:r>
              <a:rPr lang="en-US" altLang="zh-CN" dirty="0" smtClean="0">
                <a:latin typeface="微软雅黑" panose="020B0503020204020204" pitchFamily="34" charset="-122"/>
                <a:ea typeface="微软雅黑" panose="020B0503020204020204" pitchFamily="34" charset="-122"/>
              </a:rPr>
              <a:t>, </a:t>
            </a:r>
            <a:r>
              <a:rPr lang="en-US" altLang="zh-CN" dirty="0" err="1" smtClean="0">
                <a:latin typeface="微软雅黑" panose="020B0503020204020204" pitchFamily="34" charset="-122"/>
                <a:ea typeface="微软雅黑" panose="020B0503020204020204" pitchFamily="34" charset="-122"/>
              </a:rPr>
              <a:t>Shenglong</a:t>
            </a:r>
            <a:r>
              <a:rPr lang="en-US" altLang="zh-CN" dirty="0" smtClean="0">
                <a:latin typeface="微软雅黑" panose="020B0503020204020204" pitchFamily="34" charset="-122"/>
                <a:ea typeface="微软雅黑" panose="020B0503020204020204" pitchFamily="34" charset="-122"/>
              </a:rPr>
              <a:t> Li</a:t>
            </a:r>
            <a:r>
              <a:rPr lang="en-US" altLang="zh-CN" dirty="0">
                <a:latin typeface="微软雅黑" panose="020B0503020204020204" pitchFamily="34" charset="-122"/>
                <a:ea typeface="微软雅黑" panose="020B0503020204020204" pitchFamily="34" charset="-122"/>
              </a:rPr>
              <a:t>*</a:t>
            </a:r>
            <a:r>
              <a:rPr lang="en-US" altLang="zh-CN" dirty="0" smtClean="0">
                <a:latin typeface="微软雅黑" panose="020B0503020204020204" pitchFamily="34" charset="-122"/>
                <a:ea typeface="微软雅黑" panose="020B0503020204020204" pitchFamily="34" charset="-122"/>
              </a:rPr>
              <a:t>, </a:t>
            </a:r>
            <a:endParaRPr lang="en-US" altLang="zh-CN" dirty="0" smtClean="0">
              <a:latin typeface="微软雅黑" panose="020B0503020204020204" pitchFamily="34" charset="-122"/>
              <a:ea typeface="微软雅黑" panose="020B0503020204020204" pitchFamily="34" charset="-122"/>
            </a:endParaRPr>
          </a:p>
          <a:p>
            <a:r>
              <a:rPr lang="en-US" altLang="zh-CN" dirty="0" err="1" smtClean="0">
                <a:latin typeface="微软雅黑" panose="020B0503020204020204" pitchFamily="34" charset="-122"/>
                <a:ea typeface="微软雅黑" panose="020B0503020204020204" pitchFamily="34" charset="-122"/>
              </a:rPr>
              <a:t>Shouyang</a:t>
            </a:r>
            <a:r>
              <a:rPr lang="en-US" altLang="zh-CN" dirty="0" smtClean="0">
                <a:latin typeface="微软雅黑" panose="020B0503020204020204" pitchFamily="34" charset="-122"/>
                <a:ea typeface="微软雅黑" panose="020B0503020204020204" pitchFamily="34" charset="-122"/>
              </a:rPr>
              <a:t> </a:t>
            </a:r>
            <a:r>
              <a:rPr lang="en-US" altLang="zh-CN" dirty="0" smtClean="0">
                <a:latin typeface="微软雅黑" panose="020B0503020204020204" pitchFamily="34" charset="-122"/>
                <a:ea typeface="微软雅黑" panose="020B0503020204020204" pitchFamily="34" charset="-122"/>
              </a:rPr>
              <a:t>Li*, </a:t>
            </a:r>
            <a:r>
              <a:rPr lang="en-US" altLang="zh-CN" dirty="0" err="1" smtClean="0">
                <a:latin typeface="微软雅黑" panose="020B0503020204020204" pitchFamily="34" charset="-122"/>
                <a:ea typeface="微软雅黑" panose="020B0503020204020204" pitchFamily="34" charset="-122"/>
              </a:rPr>
              <a:t>Yangze</a:t>
            </a:r>
            <a:r>
              <a:rPr lang="en-US" altLang="zh-CN" dirty="0" smtClean="0">
                <a:latin typeface="微软雅黑" panose="020B0503020204020204" pitchFamily="34" charset="-122"/>
                <a:ea typeface="微软雅黑" panose="020B0503020204020204" pitchFamily="34" charset="-122"/>
              </a:rPr>
              <a:t> </a:t>
            </a:r>
            <a:r>
              <a:rPr lang="en-US" altLang="zh-CN" dirty="0" err="1" smtClean="0">
                <a:latin typeface="微软雅黑" panose="020B0503020204020204" pitchFamily="34" charset="-122"/>
                <a:ea typeface="微软雅黑" panose="020B0503020204020204" pitchFamily="34" charset="-122"/>
              </a:rPr>
              <a:t>Guo</a:t>
            </a:r>
            <a:r>
              <a:rPr lang="en-US" altLang="zh-CN" dirty="0">
                <a:latin typeface="微软雅黑" panose="020B0503020204020204" pitchFamily="34" charset="-122"/>
                <a:ea typeface="微软雅黑" panose="020B0503020204020204" pitchFamily="34" charset="-122"/>
              </a:rPr>
              <a:t>*</a:t>
            </a:r>
            <a:r>
              <a:rPr lang="en-US" altLang="zh-CN" dirty="0" smtClean="0">
                <a:latin typeface="微软雅黑" panose="020B0503020204020204" pitchFamily="34" charset="-122"/>
                <a:ea typeface="微软雅黑" panose="020B0503020204020204" pitchFamily="34" charset="-122"/>
              </a:rPr>
              <a:t>, and </a:t>
            </a:r>
            <a:r>
              <a:rPr lang="en-US" altLang="zh-CN" dirty="0" err="1" smtClean="0">
                <a:latin typeface="微软雅黑" panose="020B0503020204020204" pitchFamily="34" charset="-122"/>
                <a:ea typeface="微软雅黑" panose="020B0503020204020204" pitchFamily="34" charset="-122"/>
              </a:rPr>
              <a:t>Yafei</a:t>
            </a:r>
            <a:r>
              <a:rPr lang="en-US" altLang="zh-CN" dirty="0" smtClean="0">
                <a:latin typeface="微软雅黑" panose="020B0503020204020204" pitchFamily="34" charset="-122"/>
                <a:ea typeface="微软雅黑" panose="020B0503020204020204" pitchFamily="34" charset="-122"/>
              </a:rPr>
              <a:t> Dai</a:t>
            </a:r>
            <a:r>
              <a:rPr lang="en-US" altLang="zh-CN" dirty="0">
                <a:latin typeface="微软雅黑" panose="020B0503020204020204" pitchFamily="34" charset="-122"/>
                <a:ea typeface="微软雅黑" panose="020B0503020204020204" pitchFamily="34" charset="-122"/>
              </a:rPr>
              <a:t>*</a:t>
            </a:r>
            <a:endParaRPr lang="en-US" altLang="zh-CN" dirty="0" smtClean="0">
              <a:latin typeface="微软雅黑" panose="020B0503020204020204" pitchFamily="34" charset="-122"/>
              <a:ea typeface="微软雅黑" panose="020B0503020204020204" pitchFamily="34" charset="-122"/>
            </a:endParaRPr>
          </a:p>
          <a:p>
            <a:endParaRPr lang="en-US" altLang="zh-CN" dirty="0" smtClean="0">
              <a:latin typeface="微软雅黑" panose="020B0503020204020204" pitchFamily="34" charset="-122"/>
              <a:ea typeface="微软雅黑" panose="020B0503020204020204" pitchFamily="34" charset="-122"/>
            </a:endParaRPr>
          </a:p>
          <a:p>
            <a:r>
              <a:rPr lang="en-US" altLang="zh-CN" dirty="0" smtClean="0">
                <a:latin typeface="微软雅黑" panose="020B0503020204020204" pitchFamily="34" charset="-122"/>
                <a:ea typeface="微软雅黑" panose="020B0503020204020204" pitchFamily="34" charset="-122"/>
              </a:rPr>
              <a:t>*Peking University, §Tsinghua University</a:t>
            </a:r>
          </a:p>
        </p:txBody>
      </p:sp>
      <p:pic>
        <p:nvPicPr>
          <p:cNvPr id="4" name="图片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494" y="5786516"/>
            <a:ext cx="2857500" cy="800100"/>
          </a:xfrm>
          <a:prstGeom prst="rect">
            <a:avLst/>
          </a:prstGeom>
        </p:spPr>
      </p:pic>
      <p:pic>
        <p:nvPicPr>
          <p:cNvPr id="5" name="图片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621264" y="5703376"/>
            <a:ext cx="2502960" cy="1007227"/>
          </a:xfrm>
          <a:prstGeom prst="rect">
            <a:avLst/>
          </a:prstGeom>
        </p:spPr>
      </p:pic>
    </p:spTree>
    <p:extLst>
      <p:ext uri="{BB962C8B-B14F-4D97-AF65-F5344CB8AC3E}">
        <p14:creationId xmlns:p14="http://schemas.microsoft.com/office/powerpoint/2010/main" val="778530281"/>
      </p:ext>
    </p:extLst>
  </p:cSld>
  <p:clrMapOvr>
    <a:masterClrMapping/>
  </p:clrMapOvr>
  <mc:AlternateContent xmlns:mc="http://schemas.openxmlformats.org/markup-compatibility/2006">
    <mc:Choice xmlns:p14="http://schemas.microsoft.com/office/powerpoint/2010/main" Requires="p14">
      <p:transition spd="slow" p14:dur="2000" advTm="20584"/>
    </mc:Choice>
    <mc:Fallback>
      <p:transition spd="slow" advTm="20584"/>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vert="horz" lIns="91440" tIns="45720" rIns="91440" bIns="45720" rtlCol="0" anchor="ctr">
            <a:normAutofit/>
          </a:bodyPr>
          <a:lstStyle/>
          <a:p>
            <a:r>
              <a:rPr lang="en-US" altLang="zh-CN" sz="3600" dirty="0">
                <a:solidFill>
                  <a:srgbClr val="403B48"/>
                </a:solidFill>
              </a:rPr>
              <a:t>Problems of existing data sync systems</a:t>
            </a:r>
            <a:endParaRPr lang="zh-CN" altLang="en-US" sz="3600" dirty="0">
              <a:solidFill>
                <a:srgbClr val="403B48"/>
              </a:solidFill>
            </a:endParaRPr>
          </a:p>
        </p:txBody>
      </p:sp>
      <p:sp>
        <p:nvSpPr>
          <p:cNvPr id="3" name="内容占位符 2"/>
          <p:cNvSpPr>
            <a:spLocks noGrp="1"/>
          </p:cNvSpPr>
          <p:nvPr>
            <p:ph idx="1"/>
          </p:nvPr>
        </p:nvSpPr>
        <p:spPr/>
        <p:txBody>
          <a:bodyPr/>
          <a:lstStyle/>
          <a:p>
            <a:r>
              <a:rPr lang="en-US" altLang="zh-CN" dirty="0" smtClean="0"/>
              <a:t>High network </a:t>
            </a:r>
            <a:r>
              <a:rPr lang="en-US" altLang="zh-CN" dirty="0" smtClean="0"/>
              <a:t>traffic or High </a:t>
            </a:r>
            <a:r>
              <a:rPr lang="en-US" altLang="zh-CN" dirty="0" smtClean="0"/>
              <a:t>CPU overhead</a:t>
            </a:r>
          </a:p>
          <a:p>
            <a:endParaRPr lang="en-US" altLang="zh-CN" dirty="0" smtClean="0"/>
          </a:p>
          <a:p>
            <a:endParaRPr lang="en-US" altLang="zh-CN" dirty="0"/>
          </a:p>
          <a:p>
            <a:endParaRPr lang="en-US" altLang="zh-CN" dirty="0" smtClean="0"/>
          </a:p>
          <a:p>
            <a:endParaRPr lang="en-US" altLang="zh-CN" dirty="0" smtClean="0"/>
          </a:p>
          <a:p>
            <a:r>
              <a:rPr lang="en-US" altLang="zh-CN" dirty="0" smtClean="0"/>
              <a:t>Propagation of corrupted/inconsistent data</a:t>
            </a:r>
          </a:p>
        </p:txBody>
      </p:sp>
      <p:grpSp>
        <p:nvGrpSpPr>
          <p:cNvPr id="9" name="组合 8"/>
          <p:cNvGrpSpPr/>
          <p:nvPr/>
        </p:nvGrpSpPr>
        <p:grpSpPr>
          <a:xfrm>
            <a:off x="2076773" y="2414314"/>
            <a:ext cx="5083444" cy="1563609"/>
            <a:chOff x="2076773" y="2414314"/>
            <a:chExt cx="5083444" cy="1563609"/>
          </a:xfrm>
        </p:grpSpPr>
        <p:sp>
          <p:nvSpPr>
            <p:cNvPr id="4" name="下箭头 3"/>
            <p:cNvSpPr/>
            <p:nvPr/>
          </p:nvSpPr>
          <p:spPr>
            <a:xfrm>
              <a:off x="4432515" y="2414314"/>
              <a:ext cx="371959" cy="387458"/>
            </a:xfrm>
            <a:prstGeom prst="down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zh-CN" altLang="en-US"/>
            </a:p>
          </p:txBody>
        </p:sp>
        <p:sp>
          <p:nvSpPr>
            <p:cNvPr id="6" name="矩形 5"/>
            <p:cNvSpPr/>
            <p:nvPr/>
          </p:nvSpPr>
          <p:spPr>
            <a:xfrm>
              <a:off x="2076773" y="2955035"/>
              <a:ext cx="5083444" cy="1022888"/>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altLang="zh-CN" sz="2800" dirty="0" smtClean="0"/>
                <a:t>High network efficiency</a:t>
              </a:r>
            </a:p>
            <a:p>
              <a:pPr algn="ctr"/>
              <a:r>
                <a:rPr lang="en-US" altLang="zh-CN" sz="2800" dirty="0" smtClean="0"/>
                <a:t>Low computation overhead</a:t>
              </a:r>
            </a:p>
          </p:txBody>
        </p:sp>
      </p:grpSp>
      <p:grpSp>
        <p:nvGrpSpPr>
          <p:cNvPr id="12" name="组合 11"/>
          <p:cNvGrpSpPr/>
          <p:nvPr/>
        </p:nvGrpSpPr>
        <p:grpSpPr>
          <a:xfrm>
            <a:off x="2076773" y="4960346"/>
            <a:ext cx="5083444" cy="1617852"/>
            <a:chOff x="2076773" y="4960346"/>
            <a:chExt cx="5083444" cy="1617852"/>
          </a:xfrm>
        </p:grpSpPr>
        <p:sp>
          <p:nvSpPr>
            <p:cNvPr id="7" name="矩形 6"/>
            <p:cNvSpPr/>
            <p:nvPr/>
          </p:nvSpPr>
          <p:spPr>
            <a:xfrm>
              <a:off x="2076773" y="5555310"/>
              <a:ext cx="5083444" cy="1022888"/>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altLang="zh-CN" sz="2800" dirty="0" smtClean="0"/>
                <a:t>Guarantee causal consistency</a:t>
              </a:r>
            </a:p>
            <a:p>
              <a:pPr algn="ctr"/>
              <a:r>
                <a:rPr lang="en-US" altLang="zh-CN" sz="2800" dirty="0" smtClean="0"/>
                <a:t>Detect corrupted data</a:t>
              </a:r>
            </a:p>
          </p:txBody>
        </p:sp>
        <p:sp>
          <p:nvSpPr>
            <p:cNvPr id="8" name="下箭头 7"/>
            <p:cNvSpPr/>
            <p:nvPr/>
          </p:nvSpPr>
          <p:spPr>
            <a:xfrm>
              <a:off x="4432514" y="4960346"/>
              <a:ext cx="371959" cy="387458"/>
            </a:xfrm>
            <a:prstGeom prst="down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zh-CN" altLang="en-US"/>
            </a:p>
          </p:txBody>
        </p:sp>
      </p:grpSp>
    </p:spTree>
    <p:custDataLst>
      <p:tags r:id="rId1"/>
    </p:custDataLst>
    <p:extLst>
      <p:ext uri="{BB962C8B-B14F-4D97-AF65-F5344CB8AC3E}">
        <p14:creationId xmlns:p14="http://schemas.microsoft.com/office/powerpoint/2010/main" val="3013731461"/>
      </p:ext>
    </p:extLst>
  </p:cSld>
  <p:clrMapOvr>
    <a:masterClrMapping/>
  </p:clrMapOvr>
  <mc:AlternateContent xmlns:mc="http://schemas.openxmlformats.org/markup-compatibility/2006">
    <mc:Choice xmlns:p14="http://schemas.microsoft.com/office/powerpoint/2010/main" Requires="p14">
      <p:transition spd="slow" p14:dur="2000" advTm="32422"/>
    </mc:Choice>
    <mc:Fallback>
      <p:transition spd="slow" advTm="3242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up)">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wipe(up)">
                                      <p:cBhvr>
                                        <p:cTn id="1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vert="horz" lIns="91440" tIns="45720" rIns="91440" bIns="45720" rtlCol="0" anchor="ctr">
            <a:normAutofit/>
          </a:bodyPr>
          <a:lstStyle/>
          <a:p>
            <a:r>
              <a:rPr lang="en-US" altLang="zh-CN" sz="3600" dirty="0">
                <a:solidFill>
                  <a:srgbClr val="403B48"/>
                </a:solidFill>
              </a:rPr>
              <a:t>Key idea</a:t>
            </a:r>
            <a:endParaRPr lang="zh-CN" altLang="en-US" sz="3600" dirty="0">
              <a:solidFill>
                <a:srgbClr val="403B48"/>
              </a:solidFill>
            </a:endParaRPr>
          </a:p>
        </p:txBody>
      </p:sp>
      <p:sp>
        <p:nvSpPr>
          <p:cNvPr id="3" name="内容占位符 2"/>
          <p:cNvSpPr>
            <a:spLocks noGrp="1"/>
          </p:cNvSpPr>
          <p:nvPr>
            <p:ph idx="1"/>
          </p:nvPr>
        </p:nvSpPr>
        <p:spPr/>
        <p:txBody>
          <a:bodyPr/>
          <a:lstStyle/>
          <a:p>
            <a:endParaRPr lang="zh-CN" altLang="en-US" dirty="0"/>
          </a:p>
        </p:txBody>
      </p:sp>
      <p:sp>
        <p:nvSpPr>
          <p:cNvPr id="4" name="Rectangle 26"/>
          <p:cNvSpPr>
            <a:spLocks noChangeArrowheads="1"/>
          </p:cNvSpPr>
          <p:nvPr/>
        </p:nvSpPr>
        <p:spPr bwMode="auto">
          <a:xfrm>
            <a:off x="2322968" y="4600345"/>
            <a:ext cx="685800" cy="304800"/>
          </a:xfrm>
          <a:prstGeom prst="rect">
            <a:avLst/>
          </a:prstGeom>
          <a:solidFill>
            <a:srgbClr val="CC99FF"/>
          </a:solidFill>
          <a:ln w="9525">
            <a:solidFill>
              <a:schemeClr val="tx1"/>
            </a:solidFill>
            <a:miter lim="800000"/>
            <a:headEnd/>
            <a:tailEnd/>
          </a:ln>
        </p:spPr>
        <p:txBody>
          <a:bodyPr wrap="none" anchor="ct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eaLnBrk="1" hangingPunct="1"/>
            <a:endParaRPr lang="zh-CN" altLang="en-US"/>
          </a:p>
        </p:txBody>
      </p:sp>
      <p:sp>
        <p:nvSpPr>
          <p:cNvPr id="5" name="Rectangle 27"/>
          <p:cNvSpPr>
            <a:spLocks noChangeArrowheads="1"/>
          </p:cNvSpPr>
          <p:nvPr/>
        </p:nvSpPr>
        <p:spPr bwMode="auto">
          <a:xfrm>
            <a:off x="2322965" y="4905145"/>
            <a:ext cx="685800" cy="304800"/>
          </a:xfrm>
          <a:prstGeom prst="rect">
            <a:avLst/>
          </a:prstGeom>
          <a:solidFill>
            <a:srgbClr val="CC99FF"/>
          </a:solidFill>
          <a:ln w="9525">
            <a:solidFill>
              <a:schemeClr val="tx1"/>
            </a:solidFill>
            <a:miter lim="800000"/>
            <a:headEnd/>
            <a:tailEnd/>
          </a:ln>
        </p:spPr>
        <p:txBody>
          <a:bodyPr wrap="none" anchor="ct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eaLnBrk="1" hangingPunct="1"/>
            <a:endParaRPr lang="zh-CN" altLang="en-US"/>
          </a:p>
        </p:txBody>
      </p:sp>
      <p:sp>
        <p:nvSpPr>
          <p:cNvPr id="6" name="Rectangle 28"/>
          <p:cNvSpPr>
            <a:spLocks noChangeArrowheads="1"/>
          </p:cNvSpPr>
          <p:nvPr/>
        </p:nvSpPr>
        <p:spPr bwMode="auto">
          <a:xfrm>
            <a:off x="2322968" y="5209945"/>
            <a:ext cx="685800" cy="304800"/>
          </a:xfrm>
          <a:prstGeom prst="rect">
            <a:avLst/>
          </a:prstGeom>
          <a:solidFill>
            <a:srgbClr val="CC99FF"/>
          </a:solidFill>
          <a:ln w="9525">
            <a:solidFill>
              <a:schemeClr val="tx1"/>
            </a:solidFill>
            <a:miter lim="800000"/>
            <a:headEnd/>
            <a:tailEnd/>
          </a:ln>
        </p:spPr>
        <p:txBody>
          <a:bodyPr wrap="none" anchor="ct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algn="ctr" eaLnBrk="1" hangingPunct="1"/>
            <a:endParaRPr lang="en-US" altLang="zh-CN" sz="1800"/>
          </a:p>
        </p:txBody>
      </p:sp>
      <p:sp>
        <p:nvSpPr>
          <p:cNvPr id="7" name="矩形 6"/>
          <p:cNvSpPr/>
          <p:nvPr/>
        </p:nvSpPr>
        <p:spPr>
          <a:xfrm>
            <a:off x="1270454" y="3631970"/>
            <a:ext cx="2122488" cy="1992312"/>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cxnSp>
        <p:nvCxnSpPr>
          <p:cNvPr id="8" name="直接连接符 7"/>
          <p:cNvCxnSpPr/>
          <p:nvPr/>
        </p:nvCxnSpPr>
        <p:spPr>
          <a:xfrm>
            <a:off x="1270454" y="4024082"/>
            <a:ext cx="2100263" cy="1588"/>
          </a:xfrm>
          <a:prstGeom prst="line">
            <a:avLst/>
          </a:prstGeom>
        </p:spPr>
        <p:style>
          <a:lnRef idx="1">
            <a:schemeClr val="accent1"/>
          </a:lnRef>
          <a:fillRef idx="0">
            <a:schemeClr val="accent1"/>
          </a:fillRef>
          <a:effectRef idx="0">
            <a:schemeClr val="accent1"/>
          </a:effectRef>
          <a:fontRef idx="minor">
            <a:schemeClr val="tx1"/>
          </a:fontRef>
        </p:style>
      </p:cxnSp>
      <p:sp>
        <p:nvSpPr>
          <p:cNvPr id="9" name="TextBox 18"/>
          <p:cNvSpPr txBox="1">
            <a:spLocks noChangeArrowheads="1"/>
          </p:cNvSpPr>
          <p:nvPr/>
        </p:nvSpPr>
        <p:spPr bwMode="auto">
          <a:xfrm>
            <a:off x="1959656" y="3573914"/>
            <a:ext cx="66743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eaLnBrk="1" hangingPunct="1"/>
            <a:r>
              <a:rPr lang="en-US" altLang="zh-CN" sz="2800" b="0" dirty="0">
                <a:latin typeface="+mn-lt"/>
                <a:ea typeface="+mn-ea"/>
              </a:rPr>
              <a:t>OS</a:t>
            </a:r>
            <a:endParaRPr lang="zh-CN" altLang="en-US" sz="2800" b="0" dirty="0">
              <a:latin typeface="+mn-lt"/>
              <a:ea typeface="+mn-ea"/>
            </a:endParaRPr>
          </a:p>
        </p:txBody>
      </p:sp>
      <p:sp>
        <p:nvSpPr>
          <p:cNvPr id="10" name="Text Box 51"/>
          <p:cNvSpPr txBox="1">
            <a:spLocks noChangeArrowheads="1"/>
          </p:cNvSpPr>
          <p:nvPr/>
        </p:nvSpPr>
        <p:spPr bwMode="auto">
          <a:xfrm>
            <a:off x="1400629" y="4057420"/>
            <a:ext cx="178439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zh-CN"/>
            </a:defPPr>
            <a:lvl1pPr>
              <a:defRPr sz="2800" b="0"/>
            </a:lvl1pPr>
            <a:lvl2pPr marL="742950" indent="-285750" eaLnBrk="0" hangingPunct="0">
              <a:defRPr sz="2400" b="1">
                <a:latin typeface="Arial Narrow" panose="020B0606020202030204" pitchFamily="34" charset="0"/>
                <a:ea typeface="宋体" panose="02010600030101010101" pitchFamily="2" charset="-122"/>
              </a:defRPr>
            </a:lvl2pPr>
            <a:lvl3pPr marL="1143000" indent="-228600" eaLnBrk="0" hangingPunct="0">
              <a:defRPr sz="2400" b="1">
                <a:latin typeface="Arial Narrow" panose="020B0606020202030204" pitchFamily="34" charset="0"/>
                <a:ea typeface="宋体" panose="02010600030101010101" pitchFamily="2" charset="-122"/>
              </a:defRPr>
            </a:lvl3pPr>
            <a:lvl4pPr marL="1600200" indent="-228600" eaLnBrk="0" hangingPunct="0">
              <a:defRPr sz="2400" b="1">
                <a:latin typeface="Arial Narrow" panose="020B0606020202030204" pitchFamily="34" charset="0"/>
                <a:ea typeface="宋体" panose="02010600030101010101" pitchFamily="2" charset="-122"/>
              </a:defRPr>
            </a:lvl4pPr>
            <a:lvl5pPr marL="2057400" indent="-228600" eaLnBrk="0" hangingPunct="0">
              <a:defRPr sz="2400" b="1">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latin typeface="Arial Narrow" panose="020B0606020202030204" pitchFamily="34" charset="0"/>
                <a:ea typeface="宋体" panose="02010600030101010101" pitchFamily="2" charset="-122"/>
              </a:defRPr>
            </a:lvl9pPr>
          </a:lstStyle>
          <a:p>
            <a:r>
              <a:rPr lang="en-US" altLang="zh-CN" dirty="0"/>
              <a:t>File system</a:t>
            </a:r>
          </a:p>
        </p:txBody>
      </p:sp>
      <p:sp>
        <p:nvSpPr>
          <p:cNvPr id="11" name="Rectangle 25"/>
          <p:cNvSpPr>
            <a:spLocks noChangeArrowheads="1"/>
          </p:cNvSpPr>
          <p:nvPr/>
        </p:nvSpPr>
        <p:spPr bwMode="auto">
          <a:xfrm>
            <a:off x="1268299" y="3002665"/>
            <a:ext cx="2133600" cy="609600"/>
          </a:xfrm>
          <a:prstGeom prst="rect">
            <a:avLst/>
          </a:prstGeom>
          <a:solidFill>
            <a:srgbClr val="FF99CC"/>
          </a:solidFill>
          <a:ln w="9525">
            <a:solidFill>
              <a:schemeClr val="tx1"/>
            </a:solidFill>
            <a:miter lim="800000"/>
            <a:headEnd/>
            <a:tailEnd/>
          </a:ln>
        </p:spPr>
        <p:txBody>
          <a:bodyPr wrap="none" anchor="ct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algn="ctr" eaLnBrk="1" hangingPunct="1"/>
            <a:r>
              <a:rPr lang="en-US" altLang="zh-CN" sz="1800" dirty="0">
                <a:solidFill>
                  <a:srgbClr val="3333FF"/>
                </a:solidFill>
              </a:rPr>
              <a:t>User space File system</a:t>
            </a:r>
          </a:p>
        </p:txBody>
      </p:sp>
      <p:sp>
        <p:nvSpPr>
          <p:cNvPr id="12" name="圆角矩形标注 11"/>
          <p:cNvSpPr/>
          <p:nvPr/>
        </p:nvSpPr>
        <p:spPr>
          <a:xfrm>
            <a:off x="4572797" y="2249714"/>
            <a:ext cx="4324460" cy="2510288"/>
          </a:xfrm>
          <a:prstGeom prst="wedgeRoundRectCallout">
            <a:avLst>
              <a:gd name="adj1" fmla="val -78169"/>
              <a:gd name="adj2" fmla="val -6493"/>
              <a:gd name="adj3" fmla="val 16667"/>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smtClean="0">
                <a:solidFill>
                  <a:schemeClr val="tx1"/>
                </a:solidFill>
              </a:rPr>
              <a:t>The efficiency of incremental data sync can be greatly improved by </a:t>
            </a:r>
            <a:r>
              <a:rPr lang="en-US" altLang="zh-CN" sz="2400" dirty="0" smtClean="0">
                <a:solidFill>
                  <a:srgbClr val="FF0000"/>
                </a:solidFill>
              </a:rPr>
              <a:t>intercepting file operations</a:t>
            </a:r>
            <a:r>
              <a:rPr lang="en-US" altLang="zh-CN" sz="2400" dirty="0" smtClean="0">
                <a:solidFill>
                  <a:schemeClr val="tx1"/>
                </a:solidFill>
              </a:rPr>
              <a:t>.</a:t>
            </a:r>
            <a:r>
              <a:rPr lang="zh-CN" altLang="en-US" sz="2400" dirty="0" smtClean="0">
                <a:solidFill>
                  <a:schemeClr val="tx1"/>
                </a:solidFill>
              </a:rPr>
              <a:t> </a:t>
            </a:r>
            <a:r>
              <a:rPr lang="en-US" altLang="zh-CN" sz="2400" dirty="0" smtClean="0">
                <a:solidFill>
                  <a:schemeClr val="tx1"/>
                </a:solidFill>
              </a:rPr>
              <a:t>It also facilitates the detection of corrupted and inconsistent data</a:t>
            </a:r>
            <a:endParaRPr lang="zh-CN" altLang="en-US" sz="2400" dirty="0">
              <a:solidFill>
                <a:schemeClr val="tx1"/>
              </a:solidFill>
            </a:endParaRPr>
          </a:p>
        </p:txBody>
      </p:sp>
      <p:pic>
        <p:nvPicPr>
          <p:cNvPr id="13" name="Picture 2" descr="“user”的图片搜索结果"/>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19465" y="1526948"/>
            <a:ext cx="1042988" cy="143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extLst>
      <p:ext uri="{BB962C8B-B14F-4D97-AF65-F5344CB8AC3E}">
        <p14:creationId xmlns:p14="http://schemas.microsoft.com/office/powerpoint/2010/main" val="2914738657"/>
      </p:ext>
    </p:extLst>
  </p:cSld>
  <p:clrMapOvr>
    <a:masterClrMapping/>
  </p:clrMapOvr>
  <mc:AlternateContent xmlns:mc="http://schemas.openxmlformats.org/markup-compatibility/2006">
    <mc:Choice xmlns:p14="http://schemas.microsoft.com/office/powerpoint/2010/main" Requires="p14">
      <p:transition spd="slow" p14:dur="2000" advTm="24157"/>
    </mc:Choice>
    <mc:Fallback>
      <p:transition spd="slow" advTm="2415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down)">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vert="horz" lIns="91440" tIns="45720" rIns="91440" bIns="45720" rtlCol="0" anchor="ctr">
            <a:normAutofit/>
          </a:bodyPr>
          <a:lstStyle/>
          <a:p>
            <a:r>
              <a:rPr lang="en-US" altLang="zh-CN" sz="3600" dirty="0">
                <a:solidFill>
                  <a:srgbClr val="403B48"/>
                </a:solidFill>
              </a:rPr>
              <a:t>How to achieve high network efficiency and low CPU overhead?</a:t>
            </a:r>
            <a:endParaRPr lang="zh-CN" altLang="en-US" sz="3600" dirty="0">
              <a:solidFill>
                <a:srgbClr val="403B48"/>
              </a:solidFill>
            </a:endParaRPr>
          </a:p>
        </p:txBody>
      </p:sp>
      <p:sp>
        <p:nvSpPr>
          <p:cNvPr id="3" name="内容占位符 2"/>
          <p:cNvSpPr>
            <a:spLocks noGrp="1"/>
          </p:cNvSpPr>
          <p:nvPr>
            <p:ph idx="1"/>
          </p:nvPr>
        </p:nvSpPr>
        <p:spPr/>
        <p:txBody>
          <a:bodyPr/>
          <a:lstStyle/>
          <a:p>
            <a:r>
              <a:rPr lang="en-US" altLang="zh-CN" dirty="0" smtClean="0"/>
              <a:t>Adaptively apply different sync approaches for different file update patterns</a:t>
            </a:r>
          </a:p>
          <a:p>
            <a:endParaRPr lang="en-US" altLang="zh-CN" dirty="0" smtClean="0"/>
          </a:p>
          <a:p>
            <a:r>
              <a:rPr lang="en-US" altLang="zh-CN" i="1" dirty="0" smtClean="0">
                <a:solidFill>
                  <a:srgbClr val="00B0F0"/>
                </a:solidFill>
              </a:rPr>
              <a:t>In-place</a:t>
            </a:r>
            <a:r>
              <a:rPr lang="en-US" altLang="zh-CN" dirty="0" smtClean="0"/>
              <a:t> update</a:t>
            </a:r>
          </a:p>
          <a:p>
            <a:pPr lvl="1"/>
            <a:r>
              <a:rPr lang="en-US" altLang="zh-CN" dirty="0" smtClean="0"/>
              <a:t>Less write amplification</a:t>
            </a:r>
          </a:p>
          <a:p>
            <a:r>
              <a:rPr lang="en-US" altLang="zh-CN" i="1" dirty="0" smtClean="0">
                <a:solidFill>
                  <a:srgbClr val="00B0F0"/>
                </a:solidFill>
              </a:rPr>
              <a:t>Transactional</a:t>
            </a:r>
            <a:r>
              <a:rPr lang="en-US" altLang="zh-CN" dirty="0" smtClean="0">
                <a:solidFill>
                  <a:srgbClr val="00B0F0"/>
                </a:solidFill>
              </a:rPr>
              <a:t> </a:t>
            </a:r>
            <a:r>
              <a:rPr lang="en-US" altLang="zh-CN" dirty="0" smtClean="0"/>
              <a:t>update</a:t>
            </a:r>
          </a:p>
          <a:p>
            <a:pPr lvl="1"/>
            <a:r>
              <a:rPr lang="en-US" altLang="zh-CN" dirty="0" smtClean="0"/>
              <a:t>Guaranteeing file integrity</a:t>
            </a:r>
          </a:p>
          <a:p>
            <a:endParaRPr lang="zh-CN" altLang="en-US" dirty="0"/>
          </a:p>
        </p:txBody>
      </p:sp>
    </p:spTree>
    <p:custDataLst>
      <p:tags r:id="rId1"/>
    </p:custDataLst>
    <p:extLst>
      <p:ext uri="{BB962C8B-B14F-4D97-AF65-F5344CB8AC3E}">
        <p14:creationId xmlns:p14="http://schemas.microsoft.com/office/powerpoint/2010/main" val="2863551927"/>
      </p:ext>
    </p:extLst>
  </p:cSld>
  <p:clrMapOvr>
    <a:masterClrMapping/>
  </p:clrMapOvr>
  <mc:AlternateContent xmlns:mc="http://schemas.openxmlformats.org/markup-compatibility/2006">
    <mc:Choice xmlns:p14="http://schemas.microsoft.com/office/powerpoint/2010/main" Requires="p14">
      <p:transition spd="slow" p14:dur="2000" advTm="50784"/>
    </mc:Choice>
    <mc:Fallback>
      <p:transition spd="slow" advTm="5078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1000"/>
                                        <p:tgtEl>
                                          <p:spTgt spid="3">
                                            <p:txEl>
                                              <p:pRg st="4" end="4"/>
                                            </p:txEl>
                                          </p:spTgt>
                                        </p:tgtEl>
                                      </p:cBhvr>
                                    </p:animEffect>
                                    <p:anim calcmode="lin" valueType="num">
                                      <p:cBhvr>
                                        <p:cTn id="2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fade">
                                      <p:cBhvr>
                                        <p:cTn id="29" dur="1000"/>
                                        <p:tgtEl>
                                          <p:spTgt spid="3">
                                            <p:txEl>
                                              <p:pRg st="5" end="5"/>
                                            </p:txEl>
                                          </p:spTgt>
                                        </p:tgtEl>
                                      </p:cBhvr>
                                    </p:animEffect>
                                    <p:anim calcmode="lin" valueType="num">
                                      <p:cBhvr>
                                        <p:cTn id="3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vert="horz" lIns="91440" tIns="45720" rIns="91440" bIns="45720" rtlCol="0" anchor="ctr">
            <a:normAutofit/>
          </a:bodyPr>
          <a:lstStyle/>
          <a:p>
            <a:r>
              <a:rPr lang="en-US" altLang="zh-CN" sz="3600" dirty="0">
                <a:solidFill>
                  <a:srgbClr val="403B48"/>
                </a:solidFill>
              </a:rPr>
              <a:t>File update patterns</a:t>
            </a:r>
            <a:endParaRPr lang="zh-CN" altLang="en-US" sz="3600" dirty="0">
              <a:solidFill>
                <a:srgbClr val="403B48"/>
              </a:solidFill>
            </a:endParaRPr>
          </a:p>
        </p:txBody>
      </p:sp>
      <p:sp>
        <p:nvSpPr>
          <p:cNvPr id="4" name="内容占位符 2"/>
          <p:cNvSpPr txBox="1">
            <a:spLocks/>
          </p:cNvSpPr>
          <p:nvPr/>
        </p:nvSpPr>
        <p:spPr>
          <a:xfrm>
            <a:off x="628650" y="1825625"/>
            <a:ext cx="78867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微软雅黑" panose="020B0503020204020204" pitchFamily="34" charset="-122"/>
                <a:ea typeface="微软雅黑" panose="020B0503020204020204" pitchFamily="34"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微软雅黑" panose="020B0503020204020204" pitchFamily="34" charset="-122"/>
                <a:ea typeface="微软雅黑" panose="020B0503020204020204" pitchFamily="34"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微软雅黑" panose="020B0503020204020204" pitchFamily="34" charset="-122"/>
                <a:ea typeface="微软雅黑" panose="020B0503020204020204" pitchFamily="34" charset="-122"/>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微软雅黑" panose="020B0503020204020204" pitchFamily="34" charset="-122"/>
                <a:ea typeface="微软雅黑" panose="020B0503020204020204" pitchFamily="34" charset="-122"/>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微软雅黑" panose="020B0503020204020204" pitchFamily="34" charset="-122"/>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zh-CN" dirty="0" smtClean="0"/>
              <a:t>In-place</a:t>
            </a:r>
            <a:r>
              <a:rPr lang="zh-CN" altLang="en-US" dirty="0"/>
              <a:t> </a:t>
            </a:r>
            <a:r>
              <a:rPr lang="en-US" altLang="zh-CN" dirty="0" smtClean="0"/>
              <a:t>update</a:t>
            </a:r>
            <a:endParaRPr lang="zh-CN" altLang="en-US" dirty="0"/>
          </a:p>
        </p:txBody>
      </p:sp>
      <p:pic>
        <p:nvPicPr>
          <p:cNvPr id="5" name="图片 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42950" y="3074988"/>
            <a:ext cx="1976438" cy="264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图片 5"/>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742950" y="4383996"/>
            <a:ext cx="1976438" cy="449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7" name="组合 21"/>
          <p:cNvGrpSpPr>
            <a:grpSpLocks/>
          </p:cNvGrpSpPr>
          <p:nvPr/>
        </p:nvGrpSpPr>
        <p:grpSpPr bwMode="auto">
          <a:xfrm>
            <a:off x="2770188" y="2819397"/>
            <a:ext cx="1392237" cy="461664"/>
            <a:chOff x="2627119" y="2705415"/>
            <a:chExt cx="1068581" cy="314974"/>
          </a:xfrm>
        </p:grpSpPr>
        <p:cxnSp>
          <p:nvCxnSpPr>
            <p:cNvPr id="8" name="直接箭头连接符 7"/>
            <p:cNvCxnSpPr/>
            <p:nvPr/>
          </p:nvCxnSpPr>
          <p:spPr>
            <a:xfrm>
              <a:off x="2627119" y="2889539"/>
              <a:ext cx="375283" cy="0"/>
            </a:xfrm>
            <a:prstGeom prst="straightConnector1">
              <a:avLst/>
            </a:prstGeom>
            <a:ln w="31750">
              <a:headEnd type="arrow" w="med" len="lg"/>
              <a:tailEnd type="none"/>
            </a:ln>
          </p:spPr>
          <p:style>
            <a:lnRef idx="1">
              <a:schemeClr val="accent1"/>
            </a:lnRef>
            <a:fillRef idx="0">
              <a:schemeClr val="accent1"/>
            </a:fillRef>
            <a:effectRef idx="0">
              <a:schemeClr val="accent1"/>
            </a:effectRef>
            <a:fontRef idx="minor">
              <a:schemeClr val="tx1"/>
            </a:fontRef>
          </p:style>
        </p:cxnSp>
        <p:sp>
          <p:nvSpPr>
            <p:cNvPr id="9" name="TextBox 20"/>
            <p:cNvSpPr txBox="1">
              <a:spLocks noChangeArrowheads="1"/>
            </p:cNvSpPr>
            <p:nvPr/>
          </p:nvSpPr>
          <p:spPr bwMode="auto">
            <a:xfrm>
              <a:off x="2971800" y="2705415"/>
              <a:ext cx="723900" cy="3149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eaLnBrk="1" hangingPunct="1"/>
              <a:r>
                <a:rPr lang="zh-CN" altLang="en-US" dirty="0" smtClean="0">
                  <a:solidFill>
                    <a:srgbClr val="00B0F0"/>
                  </a:solidFill>
                  <a:latin typeface="微软雅黑" panose="020B0503020204020204" pitchFamily="34" charset="-122"/>
                  <a:ea typeface="微软雅黑" panose="020B0503020204020204" pitchFamily="34" charset="-122"/>
                </a:rPr>
                <a:t>扫描</a:t>
              </a:r>
              <a:endParaRPr lang="zh-CN" altLang="en-US" dirty="0">
                <a:solidFill>
                  <a:srgbClr val="00B0F0"/>
                </a:solidFill>
                <a:latin typeface="微软雅黑" panose="020B0503020204020204" pitchFamily="34" charset="-122"/>
                <a:ea typeface="微软雅黑" panose="020B0503020204020204" pitchFamily="34" charset="-122"/>
              </a:endParaRPr>
            </a:p>
          </p:txBody>
        </p:sp>
      </p:grpSp>
      <p:grpSp>
        <p:nvGrpSpPr>
          <p:cNvPr id="10" name="组合 24"/>
          <p:cNvGrpSpPr>
            <a:grpSpLocks/>
          </p:cNvGrpSpPr>
          <p:nvPr/>
        </p:nvGrpSpPr>
        <p:grpSpPr bwMode="auto">
          <a:xfrm>
            <a:off x="742950" y="2158998"/>
            <a:ext cx="2295525" cy="1287463"/>
            <a:chOff x="1190625" y="2384801"/>
            <a:chExt cx="1847850" cy="960796"/>
          </a:xfrm>
        </p:grpSpPr>
        <p:sp>
          <p:nvSpPr>
            <p:cNvPr id="11" name="爆炸形 1 10"/>
            <p:cNvSpPr/>
            <p:nvPr/>
          </p:nvSpPr>
          <p:spPr>
            <a:xfrm>
              <a:off x="1190625" y="2384801"/>
              <a:ext cx="1847850" cy="690683"/>
            </a:xfrm>
            <a:prstGeom prst="irregularSeal1">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12" name="TextBox 23"/>
            <p:cNvSpPr txBox="1">
              <a:spLocks noChangeArrowheads="1"/>
            </p:cNvSpPr>
            <p:nvPr/>
          </p:nvSpPr>
          <p:spPr bwMode="auto">
            <a:xfrm>
              <a:off x="1657350" y="2514600"/>
              <a:ext cx="1112644"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eaLnBrk="1" hangingPunct="1"/>
              <a:r>
                <a:rPr lang="en-US" altLang="zh-CN">
                  <a:solidFill>
                    <a:srgbClr val="00B0F0"/>
                  </a:solidFill>
                  <a:latin typeface="微软雅黑" panose="020B0503020204020204" pitchFamily="34" charset="-122"/>
                  <a:ea typeface="微软雅黑" panose="020B0503020204020204" pitchFamily="34" charset="-122"/>
                </a:rPr>
                <a:t>inotify</a:t>
              </a:r>
              <a:endParaRPr lang="zh-CN" altLang="en-US">
                <a:solidFill>
                  <a:srgbClr val="00B0F0"/>
                </a:solidFill>
                <a:latin typeface="微软雅黑" panose="020B0503020204020204" pitchFamily="34" charset="-122"/>
                <a:ea typeface="微软雅黑" panose="020B0503020204020204" pitchFamily="34" charset="-122"/>
              </a:endParaRPr>
            </a:p>
          </p:txBody>
        </p:sp>
      </p:grpSp>
      <p:sp>
        <p:nvSpPr>
          <p:cNvPr id="13" name="TextBox 26"/>
          <p:cNvSpPr txBox="1"/>
          <p:nvPr/>
        </p:nvSpPr>
        <p:spPr>
          <a:xfrm>
            <a:off x="95250" y="5848350"/>
            <a:ext cx="4543425" cy="369888"/>
          </a:xfrm>
          <a:prstGeom prst="rect">
            <a:avLst/>
          </a:prstGeom>
          <a:noFill/>
        </p:spPr>
        <p:txBody>
          <a:bodyPr>
            <a:spAutoFit/>
          </a:bodyPr>
          <a:lstStyle/>
          <a:p>
            <a:pPr>
              <a:defRPr/>
            </a:pPr>
            <a:r>
              <a:rPr lang="en-US" altLang="zh-CN" dirty="0">
                <a:solidFill>
                  <a:schemeClr val="tx1">
                    <a:lumMod val="75000"/>
                    <a:lumOff val="25000"/>
                  </a:schemeClr>
                </a:solidFill>
                <a:latin typeface="微软雅黑" panose="020B0503020204020204" pitchFamily="34" charset="-122"/>
                <a:ea typeface="微软雅黑" panose="020B0503020204020204" pitchFamily="34" charset="-122"/>
              </a:rPr>
              <a:t>SQLite, </a:t>
            </a:r>
            <a:r>
              <a:rPr lang="en-US" altLang="zh-CN" dirty="0" err="1">
                <a:solidFill>
                  <a:schemeClr val="tx1">
                    <a:lumMod val="75000"/>
                    <a:lumOff val="25000"/>
                  </a:schemeClr>
                </a:solidFill>
                <a:latin typeface="微软雅黑" panose="020B0503020204020204" pitchFamily="34" charset="-122"/>
                <a:ea typeface="微软雅黑" panose="020B0503020204020204" pitchFamily="34" charset="-122"/>
              </a:rPr>
              <a:t>Tencent</a:t>
            </a:r>
            <a:r>
              <a:rPr lang="en-US" altLang="zh-CN" dirty="0">
                <a:solidFill>
                  <a:schemeClr val="tx1">
                    <a:lumMod val="75000"/>
                    <a:lumOff val="25000"/>
                  </a:schemeClr>
                </a:solidFill>
                <a:latin typeface="微软雅黑" panose="020B0503020204020204" pitchFamily="34" charset="-122"/>
                <a:ea typeface="微软雅黑" panose="020B0503020204020204" pitchFamily="34" charset="-122"/>
              </a:rPr>
              <a:t> QQ, </a:t>
            </a:r>
            <a:r>
              <a:rPr lang="en-US" altLang="zh-CN" dirty="0" err="1" smtClean="0">
                <a:solidFill>
                  <a:schemeClr val="tx1">
                    <a:lumMod val="75000"/>
                    <a:lumOff val="25000"/>
                  </a:schemeClr>
                </a:solidFill>
                <a:latin typeface="微软雅黑" panose="020B0503020204020204" pitchFamily="34" charset="-122"/>
                <a:ea typeface="微软雅黑" panose="020B0503020204020204" pitchFamily="34" charset="-122"/>
              </a:rPr>
              <a:t>WeChat</a:t>
            </a:r>
            <a:r>
              <a:rPr lang="en-US" altLang="zh-CN" dirty="0">
                <a:solidFill>
                  <a:schemeClr val="tx1">
                    <a:lumMod val="75000"/>
                    <a:lumOff val="25000"/>
                  </a:schemeClr>
                </a:solidFill>
                <a:latin typeface="微软雅黑" panose="020B0503020204020204" pitchFamily="34" charset="-122"/>
                <a:ea typeface="微软雅黑" panose="020B0503020204020204" pitchFamily="34" charset="-122"/>
              </a:rPr>
              <a:t>, Games …</a:t>
            </a:r>
            <a:endParaRPr lang="zh-CN" altLang="en-US" dirty="0">
              <a:ea typeface="宋体" charset="-122"/>
            </a:endParaRPr>
          </a:p>
        </p:txBody>
      </p:sp>
      <p:sp>
        <p:nvSpPr>
          <p:cNvPr id="14" name="TextBox 16"/>
          <p:cNvSpPr txBox="1"/>
          <p:nvPr/>
        </p:nvSpPr>
        <p:spPr>
          <a:xfrm>
            <a:off x="4713969" y="2142671"/>
            <a:ext cx="4241346" cy="3129062"/>
          </a:xfrm>
          <a:prstGeom prst="rect">
            <a:avLst/>
          </a:prstGeom>
          <a:noFill/>
        </p:spPr>
        <p:txBody>
          <a:bodyPr wrap="square">
            <a:spAutoFit/>
          </a:bodyPr>
          <a:lstStyle/>
          <a:p>
            <a:pPr marL="384048" lvl="1" indent="-182880">
              <a:lnSpc>
                <a:spcPct val="90000"/>
              </a:lnSpc>
              <a:spcBef>
                <a:spcPts val="200"/>
              </a:spcBef>
              <a:spcAft>
                <a:spcPts val="400"/>
              </a:spcAft>
              <a:buClr>
                <a:schemeClr val="accent1"/>
              </a:buClr>
              <a:buFont typeface="Calibri" pitchFamily="34" charset="0"/>
              <a:buChar char="◦"/>
              <a:defRPr/>
            </a:pPr>
            <a:r>
              <a:rPr lang="en-US" altLang="zh-CN" sz="2000" dirty="0" err="1">
                <a:latin typeface="微软雅黑" panose="020B0503020204020204" pitchFamily="34" charset="-122"/>
                <a:ea typeface="微软雅黑" panose="020B0503020204020204" pitchFamily="34" charset="-122"/>
              </a:rPr>
              <a:t>Inotify+rsync</a:t>
            </a:r>
            <a:r>
              <a:rPr lang="en-US" altLang="zh-CN" sz="2000" dirty="0">
                <a:latin typeface="微软雅黑" panose="020B0503020204020204" pitchFamily="34" charset="-122"/>
                <a:ea typeface="微软雅黑" panose="020B0503020204020204" pitchFamily="34" charset="-122"/>
              </a:rPr>
              <a:t>:</a:t>
            </a:r>
          </a:p>
          <a:p>
            <a:pPr marL="841248" lvl="2" indent="-182880">
              <a:lnSpc>
                <a:spcPct val="90000"/>
              </a:lnSpc>
              <a:spcBef>
                <a:spcPts val="200"/>
              </a:spcBef>
              <a:spcAft>
                <a:spcPts val="400"/>
              </a:spcAft>
              <a:buClr>
                <a:schemeClr val="accent1"/>
              </a:buClr>
              <a:buFont typeface="Calibri" pitchFamily="34" charset="0"/>
              <a:buChar char="◦"/>
              <a:defRPr/>
            </a:pPr>
            <a:r>
              <a:rPr lang="en-US" altLang="zh-CN" sz="2000" dirty="0" err="1">
                <a:latin typeface="微软雅黑" panose="020B0503020204020204" pitchFamily="34" charset="-122"/>
                <a:ea typeface="微软雅黑" panose="020B0503020204020204" pitchFamily="34" charset="-122"/>
              </a:rPr>
              <a:t>Rsync</a:t>
            </a:r>
            <a:r>
              <a:rPr lang="en-US" altLang="zh-CN" sz="2000" dirty="0">
                <a:latin typeface="微软雅黑" panose="020B0503020204020204" pitchFamily="34" charset="-122"/>
                <a:ea typeface="微软雅黑" panose="020B0503020204020204" pitchFamily="34" charset="-122"/>
              </a:rPr>
              <a:t>: </a:t>
            </a:r>
            <a:r>
              <a:rPr lang="en-US" altLang="zh-CN" sz="2000" dirty="0" smtClean="0">
                <a:latin typeface="微软雅黑" panose="020B0503020204020204" pitchFamily="34" charset="-122"/>
                <a:ea typeface="微软雅黑" panose="020B0503020204020204" pitchFamily="34" charset="-122"/>
              </a:rPr>
              <a:t>scan the whole file</a:t>
            </a:r>
            <a:endParaRPr lang="en-US" altLang="zh-CN" sz="2000" dirty="0">
              <a:latin typeface="微软雅黑" panose="020B0503020204020204" pitchFamily="34" charset="-122"/>
              <a:ea typeface="微软雅黑" panose="020B0503020204020204" pitchFamily="34" charset="-122"/>
            </a:endParaRPr>
          </a:p>
          <a:p>
            <a:pPr marL="841248" lvl="2" indent="-182880">
              <a:lnSpc>
                <a:spcPct val="90000"/>
              </a:lnSpc>
              <a:spcBef>
                <a:spcPts val="200"/>
              </a:spcBef>
              <a:spcAft>
                <a:spcPts val="400"/>
              </a:spcAft>
              <a:buClr>
                <a:schemeClr val="accent1"/>
              </a:buClr>
              <a:buFont typeface="Calibri" pitchFamily="34" charset="0"/>
              <a:buChar char="◦"/>
              <a:defRPr/>
            </a:pPr>
            <a:r>
              <a:rPr lang="en-US" altLang="zh-CN" sz="2000" dirty="0" smtClean="0">
                <a:solidFill>
                  <a:schemeClr val="accent2"/>
                </a:solidFill>
                <a:latin typeface="微软雅黑" panose="020B0503020204020204" pitchFamily="34" charset="-122"/>
                <a:ea typeface="微软雅黑" panose="020B0503020204020204" pitchFamily="34" charset="-122"/>
              </a:rPr>
              <a:t>Upload incremental data</a:t>
            </a:r>
            <a:endParaRPr lang="en-US" altLang="zh-CN" sz="2000" dirty="0">
              <a:solidFill>
                <a:schemeClr val="accent2"/>
              </a:solidFill>
              <a:latin typeface="微软雅黑" panose="020B0503020204020204" pitchFamily="34" charset="-122"/>
              <a:ea typeface="微软雅黑" panose="020B0503020204020204" pitchFamily="34" charset="-122"/>
            </a:endParaRPr>
          </a:p>
          <a:p>
            <a:pPr marL="384048" lvl="1" indent="-182880">
              <a:lnSpc>
                <a:spcPct val="90000"/>
              </a:lnSpc>
              <a:spcBef>
                <a:spcPts val="200"/>
              </a:spcBef>
              <a:spcAft>
                <a:spcPts val="400"/>
              </a:spcAft>
              <a:buClr>
                <a:schemeClr val="accent1"/>
              </a:buClr>
              <a:buFont typeface="Calibri" pitchFamily="34" charset="0"/>
              <a:buChar char="◦"/>
              <a:defRPr/>
            </a:pPr>
            <a:endParaRPr lang="en-US" altLang="zh-CN" sz="2000" dirty="0">
              <a:solidFill>
                <a:schemeClr val="tx1">
                  <a:lumMod val="75000"/>
                  <a:lumOff val="25000"/>
                </a:schemeClr>
              </a:solidFill>
              <a:latin typeface="微软雅黑" panose="020B0503020204020204" pitchFamily="34" charset="-122"/>
              <a:ea typeface="微软雅黑" panose="020B0503020204020204" pitchFamily="34" charset="-122"/>
            </a:endParaRPr>
          </a:p>
          <a:p>
            <a:pPr marL="384048" lvl="1" indent="-182880">
              <a:lnSpc>
                <a:spcPct val="90000"/>
              </a:lnSpc>
              <a:spcBef>
                <a:spcPts val="200"/>
              </a:spcBef>
              <a:spcAft>
                <a:spcPts val="400"/>
              </a:spcAft>
              <a:buClr>
                <a:schemeClr val="accent1"/>
              </a:buClr>
              <a:buFont typeface="Calibri" pitchFamily="34" charset="0"/>
              <a:buChar char="◦"/>
              <a:defRPr/>
            </a:pPr>
            <a:r>
              <a:rPr lang="en-US" altLang="zh-CN" sz="2000" dirty="0" err="1" smtClean="0">
                <a:latin typeface="微软雅黑" panose="020B0503020204020204" pitchFamily="34" charset="-122"/>
                <a:ea typeface="微软雅黑" panose="020B0503020204020204" pitchFamily="34" charset="-122"/>
              </a:rPr>
              <a:t>DeltaCFS</a:t>
            </a:r>
            <a:r>
              <a:rPr lang="en-US" altLang="zh-CN" sz="2000" dirty="0" smtClean="0">
                <a:latin typeface="微软雅黑" panose="020B0503020204020204" pitchFamily="34" charset="-122"/>
                <a:ea typeface="微软雅黑" panose="020B0503020204020204" pitchFamily="34" charset="-122"/>
              </a:rPr>
              <a:t>:</a:t>
            </a:r>
            <a:endParaRPr lang="en-US" altLang="zh-CN" sz="2000" dirty="0">
              <a:latin typeface="微软雅黑" panose="020B0503020204020204" pitchFamily="34" charset="-122"/>
              <a:ea typeface="微软雅黑" panose="020B0503020204020204" pitchFamily="34" charset="-122"/>
            </a:endParaRPr>
          </a:p>
          <a:p>
            <a:pPr marL="841248" lvl="2" indent="-182880">
              <a:lnSpc>
                <a:spcPct val="90000"/>
              </a:lnSpc>
              <a:spcBef>
                <a:spcPts val="200"/>
              </a:spcBef>
              <a:spcAft>
                <a:spcPts val="400"/>
              </a:spcAft>
              <a:buClr>
                <a:schemeClr val="accent1"/>
              </a:buClr>
              <a:buFont typeface="Calibri" pitchFamily="34" charset="0"/>
              <a:buChar char="◦"/>
              <a:defRPr/>
            </a:pPr>
            <a:r>
              <a:rPr lang="en-US" altLang="zh-CN" sz="2000" dirty="0" smtClean="0">
                <a:latin typeface="微软雅黑" panose="020B0503020204020204" pitchFamily="34" charset="-122"/>
                <a:ea typeface="微软雅黑" panose="020B0503020204020204" pitchFamily="34" charset="-122"/>
              </a:rPr>
              <a:t>No file scan</a:t>
            </a:r>
          </a:p>
          <a:p>
            <a:pPr marL="841248" lvl="2" indent="-182880">
              <a:lnSpc>
                <a:spcPct val="90000"/>
              </a:lnSpc>
              <a:spcBef>
                <a:spcPts val="200"/>
              </a:spcBef>
              <a:spcAft>
                <a:spcPts val="400"/>
              </a:spcAft>
              <a:buClr>
                <a:schemeClr val="accent1"/>
              </a:buClr>
              <a:buFont typeface="Calibri" pitchFamily="34" charset="0"/>
              <a:buChar char="◦"/>
              <a:defRPr/>
            </a:pPr>
            <a:r>
              <a:rPr lang="en-US" altLang="zh-CN" sz="2000" dirty="0" smtClean="0">
                <a:solidFill>
                  <a:schemeClr val="accent2"/>
                </a:solidFill>
                <a:latin typeface="微软雅黑" panose="020B0503020204020204" pitchFamily="34" charset="-122"/>
                <a:ea typeface="微软雅黑" panose="020B0503020204020204" pitchFamily="34" charset="-122"/>
              </a:rPr>
              <a:t>Obtain and upload file operations directly</a:t>
            </a:r>
            <a:endParaRPr lang="en-US" altLang="zh-CN" sz="2000" dirty="0">
              <a:solidFill>
                <a:schemeClr val="accent2"/>
              </a:solidFill>
              <a:latin typeface="微软雅黑" panose="020B0503020204020204" pitchFamily="34" charset="-122"/>
              <a:ea typeface="微软雅黑" panose="020B0503020204020204" pitchFamily="34" charset="-122"/>
            </a:endParaRPr>
          </a:p>
          <a:p>
            <a:pPr>
              <a:defRPr/>
            </a:pPr>
            <a:endParaRPr lang="zh-CN" altLang="en-US" sz="2000" dirty="0">
              <a:ea typeface="宋体" charset="-122"/>
            </a:endParaRPr>
          </a:p>
        </p:txBody>
      </p:sp>
    </p:spTree>
    <p:custDataLst>
      <p:tags r:id="rId1"/>
    </p:custDataLst>
    <p:extLst>
      <p:ext uri="{BB962C8B-B14F-4D97-AF65-F5344CB8AC3E}">
        <p14:creationId xmlns:p14="http://schemas.microsoft.com/office/powerpoint/2010/main" val="1581626732"/>
      </p:ext>
    </p:extLst>
  </p:cSld>
  <p:clrMapOvr>
    <a:masterClrMapping/>
  </p:clrMapOvr>
  <mc:AlternateContent xmlns:mc="http://schemas.openxmlformats.org/markup-compatibility/2006">
    <mc:Choice xmlns:p14="http://schemas.microsoft.com/office/powerpoint/2010/main" Requires="p14">
      <p:transition spd="slow" p14:dur="2000" advTm="66777"/>
    </mc:Choice>
    <mc:Fallback>
      <p:transition spd="slow" advTm="6677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out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arn(inVertical)">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par>
                          <p:cTn id="17" fill="hold">
                            <p:stCondLst>
                              <p:cond delay="0"/>
                            </p:stCondLst>
                            <p:childTnLst>
                              <p:par>
                                <p:cTn id="18" presetID="42" presetClass="path" presetSubtype="0" accel="50000" decel="50000" fill="hold" nodeType="afterEffect">
                                  <p:stCondLst>
                                    <p:cond delay="0"/>
                                  </p:stCondLst>
                                  <p:childTnLst>
                                    <p:animMotion origin="layout" path="M 2.77778E-7 3.7037E-6 L -0.00069 0.35277 " pathEditMode="relative" rAng="0" ptsTypes="AA">
                                      <p:cBhvr>
                                        <p:cTn id="19" dur="2500" fill="hold"/>
                                        <p:tgtEl>
                                          <p:spTgt spid="7"/>
                                        </p:tgtEl>
                                        <p:attrNameLst>
                                          <p:attrName>ppt_x</p:attrName>
                                          <p:attrName>ppt_y</p:attrName>
                                        </p:attrNameLst>
                                      </p:cBhvr>
                                      <p:rCtr x="-3500" y="17639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vert="horz" lIns="91440" tIns="45720" rIns="91440" bIns="45720" rtlCol="0" anchor="ctr">
            <a:normAutofit/>
          </a:bodyPr>
          <a:lstStyle/>
          <a:p>
            <a:r>
              <a:rPr lang="en-US" altLang="zh-CN" sz="3600" dirty="0">
                <a:solidFill>
                  <a:srgbClr val="403B48"/>
                </a:solidFill>
              </a:rPr>
              <a:t>File update patterns</a:t>
            </a:r>
            <a:endParaRPr lang="zh-CN" altLang="en-US" sz="3600" dirty="0">
              <a:solidFill>
                <a:srgbClr val="403B48"/>
              </a:solidFill>
            </a:endParaRPr>
          </a:p>
        </p:txBody>
      </p:sp>
      <p:sp>
        <p:nvSpPr>
          <p:cNvPr id="4" name="内容占位符 2"/>
          <p:cNvSpPr>
            <a:spLocks noGrp="1"/>
          </p:cNvSpPr>
          <p:nvPr>
            <p:ph idx="1"/>
          </p:nvPr>
        </p:nvSpPr>
        <p:spPr>
          <a:xfrm>
            <a:off x="628650" y="1802765"/>
            <a:ext cx="7886700" cy="4351338"/>
          </a:xfrm>
        </p:spPr>
        <p:txBody>
          <a:bodyPr/>
          <a:lstStyle/>
          <a:p>
            <a:r>
              <a:rPr lang="en-US" altLang="zh-CN" dirty="0" smtClean="0"/>
              <a:t>Transactional update</a:t>
            </a:r>
            <a:endParaRPr lang="zh-CN" altLang="en-US" dirty="0"/>
          </a:p>
        </p:txBody>
      </p:sp>
      <p:sp>
        <p:nvSpPr>
          <p:cNvPr id="5" name="TextBox 8"/>
          <p:cNvSpPr txBox="1"/>
          <p:nvPr/>
        </p:nvSpPr>
        <p:spPr>
          <a:xfrm>
            <a:off x="4448175" y="2633882"/>
            <a:ext cx="4848225" cy="3296287"/>
          </a:xfrm>
          <a:prstGeom prst="rect">
            <a:avLst/>
          </a:prstGeom>
          <a:noFill/>
        </p:spPr>
        <p:txBody>
          <a:bodyPr>
            <a:spAutoFit/>
          </a:bodyPr>
          <a:lstStyle/>
          <a:p>
            <a:pPr marL="384048" lvl="1" indent="-182880">
              <a:lnSpc>
                <a:spcPct val="90000"/>
              </a:lnSpc>
              <a:spcBef>
                <a:spcPts val="200"/>
              </a:spcBef>
              <a:spcAft>
                <a:spcPts val="400"/>
              </a:spcAft>
              <a:buClr>
                <a:schemeClr val="accent1"/>
              </a:buClr>
              <a:buFont typeface="Calibri" pitchFamily="34" charset="0"/>
              <a:buChar char="◦"/>
              <a:defRPr/>
            </a:pPr>
            <a:r>
              <a:rPr lang="en-US" altLang="zh-CN" sz="2000" dirty="0" err="1">
                <a:latin typeface="微软雅黑" panose="020B0503020204020204" pitchFamily="34" charset="-122"/>
                <a:ea typeface="微软雅黑" panose="020B0503020204020204" pitchFamily="34" charset="-122"/>
              </a:rPr>
              <a:t>Inotify+rsync</a:t>
            </a:r>
            <a:r>
              <a:rPr lang="en-US" altLang="zh-CN" sz="2000" dirty="0">
                <a:latin typeface="微软雅黑" panose="020B0503020204020204" pitchFamily="34" charset="-122"/>
                <a:ea typeface="微软雅黑" panose="020B0503020204020204" pitchFamily="34" charset="-122"/>
              </a:rPr>
              <a:t>:</a:t>
            </a:r>
          </a:p>
          <a:p>
            <a:pPr marL="841248" lvl="2" indent="-182880">
              <a:lnSpc>
                <a:spcPct val="90000"/>
              </a:lnSpc>
              <a:spcBef>
                <a:spcPts val="200"/>
              </a:spcBef>
              <a:spcAft>
                <a:spcPts val="400"/>
              </a:spcAft>
              <a:buClr>
                <a:schemeClr val="accent1"/>
              </a:buClr>
              <a:buFont typeface="Calibri" pitchFamily="34" charset="0"/>
              <a:buChar char="◦"/>
              <a:defRPr/>
            </a:pPr>
            <a:r>
              <a:rPr lang="en-US" altLang="zh-CN" sz="2000" dirty="0" smtClean="0">
                <a:latin typeface="微软雅黑" panose="020B0503020204020204" pitchFamily="34" charset="-122"/>
                <a:ea typeface="微软雅黑" panose="020B0503020204020204" pitchFamily="34" charset="-122"/>
              </a:rPr>
              <a:t>Get checksums from server</a:t>
            </a:r>
            <a:endParaRPr lang="en-US" altLang="zh-CN" sz="2000" dirty="0">
              <a:latin typeface="微软雅黑" panose="020B0503020204020204" pitchFamily="34" charset="-122"/>
              <a:ea typeface="微软雅黑" panose="020B0503020204020204" pitchFamily="34" charset="-122"/>
            </a:endParaRPr>
          </a:p>
          <a:p>
            <a:pPr marL="841248" lvl="2" indent="-182880">
              <a:lnSpc>
                <a:spcPct val="90000"/>
              </a:lnSpc>
              <a:spcBef>
                <a:spcPts val="200"/>
              </a:spcBef>
              <a:spcAft>
                <a:spcPts val="400"/>
              </a:spcAft>
              <a:buClr>
                <a:schemeClr val="accent1"/>
              </a:buClr>
              <a:buFont typeface="Calibri" pitchFamily="34" charset="0"/>
              <a:buChar char="◦"/>
              <a:defRPr/>
            </a:pPr>
            <a:r>
              <a:rPr lang="en-US" altLang="zh-CN" sz="2000" dirty="0" smtClean="0">
                <a:latin typeface="微软雅黑" panose="020B0503020204020204" pitchFamily="34" charset="-122"/>
                <a:ea typeface="微软雅黑" panose="020B0503020204020204" pitchFamily="34" charset="-122"/>
              </a:rPr>
              <a:t>Obtain the modified parts using </a:t>
            </a:r>
            <a:r>
              <a:rPr lang="en-US" altLang="zh-CN" sz="2000" dirty="0" err="1" smtClean="0">
                <a:latin typeface="微软雅黑" panose="020B0503020204020204" pitchFamily="34" charset="-122"/>
                <a:ea typeface="微软雅黑" panose="020B0503020204020204" pitchFamily="34" charset="-122"/>
              </a:rPr>
              <a:t>rsync</a:t>
            </a:r>
            <a:endParaRPr lang="en-US" altLang="zh-CN" sz="2000" dirty="0">
              <a:latin typeface="微软雅黑" panose="020B0503020204020204" pitchFamily="34" charset="-122"/>
              <a:ea typeface="微软雅黑" panose="020B0503020204020204" pitchFamily="34" charset="-122"/>
            </a:endParaRPr>
          </a:p>
          <a:p>
            <a:pPr marL="384048" lvl="1" indent="-182880">
              <a:lnSpc>
                <a:spcPct val="90000"/>
              </a:lnSpc>
              <a:spcBef>
                <a:spcPts val="200"/>
              </a:spcBef>
              <a:spcAft>
                <a:spcPts val="400"/>
              </a:spcAft>
              <a:buClr>
                <a:schemeClr val="accent1"/>
              </a:buClr>
              <a:buFont typeface="Calibri" pitchFamily="34" charset="0"/>
              <a:buChar char="◦"/>
              <a:defRPr/>
            </a:pPr>
            <a:endParaRPr lang="en-US" altLang="zh-CN" dirty="0">
              <a:solidFill>
                <a:schemeClr val="tx1">
                  <a:lumMod val="75000"/>
                  <a:lumOff val="25000"/>
                </a:schemeClr>
              </a:solidFill>
              <a:latin typeface="微软雅黑" panose="020B0503020204020204" pitchFamily="34" charset="-122"/>
              <a:ea typeface="微软雅黑" panose="020B0503020204020204" pitchFamily="34" charset="-122"/>
            </a:endParaRPr>
          </a:p>
          <a:p>
            <a:pPr marL="384048" lvl="1" indent="-182880">
              <a:lnSpc>
                <a:spcPct val="90000"/>
              </a:lnSpc>
              <a:spcBef>
                <a:spcPts val="200"/>
              </a:spcBef>
              <a:spcAft>
                <a:spcPts val="400"/>
              </a:spcAft>
              <a:buClr>
                <a:schemeClr val="accent1"/>
              </a:buClr>
              <a:buFont typeface="Calibri" pitchFamily="34" charset="0"/>
              <a:buChar char="◦"/>
              <a:defRPr/>
            </a:pPr>
            <a:r>
              <a:rPr lang="en-US" altLang="zh-CN" sz="2000" dirty="0" err="1" smtClean="0">
                <a:latin typeface="微软雅黑" panose="020B0503020204020204" pitchFamily="34" charset="-122"/>
                <a:ea typeface="微软雅黑" panose="020B0503020204020204" pitchFamily="34" charset="-122"/>
              </a:rPr>
              <a:t>DeltaCFS</a:t>
            </a:r>
            <a:r>
              <a:rPr lang="en-US" altLang="zh-CN" sz="2000" dirty="0" smtClean="0">
                <a:latin typeface="微软雅黑" panose="020B0503020204020204" pitchFamily="34" charset="-122"/>
                <a:ea typeface="微软雅黑" panose="020B0503020204020204" pitchFamily="34" charset="-122"/>
              </a:rPr>
              <a:t>:</a:t>
            </a:r>
            <a:endParaRPr lang="en-US" altLang="zh-CN" sz="2000" dirty="0">
              <a:latin typeface="微软雅黑" panose="020B0503020204020204" pitchFamily="34" charset="-122"/>
              <a:ea typeface="微软雅黑" panose="020B0503020204020204" pitchFamily="34" charset="-122"/>
            </a:endParaRPr>
          </a:p>
          <a:p>
            <a:pPr marL="841248" lvl="2" indent="-182880">
              <a:lnSpc>
                <a:spcPct val="90000"/>
              </a:lnSpc>
              <a:spcBef>
                <a:spcPts val="200"/>
              </a:spcBef>
              <a:spcAft>
                <a:spcPts val="400"/>
              </a:spcAft>
              <a:buClr>
                <a:schemeClr val="accent1"/>
              </a:buClr>
              <a:buFont typeface="Calibri" pitchFamily="34" charset="0"/>
              <a:buChar char="◦"/>
              <a:defRPr/>
            </a:pPr>
            <a:r>
              <a:rPr lang="en-US" altLang="zh-CN" sz="2000" dirty="0" smtClean="0">
                <a:latin typeface="微软雅黑" panose="020B0503020204020204" pitchFamily="34" charset="-122"/>
                <a:ea typeface="微软雅黑" panose="020B0503020204020204" pitchFamily="34" charset="-122"/>
              </a:rPr>
              <a:t>Keep the </a:t>
            </a:r>
            <a:r>
              <a:rPr lang="en-US" altLang="zh-CN" sz="2000" dirty="0" smtClean="0">
                <a:solidFill>
                  <a:schemeClr val="accent2"/>
                </a:solidFill>
                <a:latin typeface="微软雅黑" panose="020B0503020204020204" pitchFamily="34" charset="-122"/>
                <a:ea typeface="微软雅黑" panose="020B0503020204020204" pitchFamily="34" charset="-122"/>
              </a:rPr>
              <a:t>old</a:t>
            </a:r>
            <a:r>
              <a:rPr lang="en-US" altLang="zh-CN" sz="2000" dirty="0" smtClean="0">
                <a:solidFill>
                  <a:schemeClr val="tx1">
                    <a:lumMod val="75000"/>
                    <a:lumOff val="25000"/>
                  </a:schemeClr>
                </a:solidFill>
                <a:latin typeface="微软雅黑" panose="020B0503020204020204" pitchFamily="34" charset="-122"/>
                <a:ea typeface="微软雅黑" panose="020B0503020204020204" pitchFamily="34" charset="-122"/>
              </a:rPr>
              <a:t> </a:t>
            </a:r>
            <a:r>
              <a:rPr lang="en-US" altLang="zh-CN" sz="2000" dirty="0" smtClean="0">
                <a:latin typeface="微软雅黑" panose="020B0503020204020204" pitchFamily="34" charset="-122"/>
                <a:ea typeface="微软雅黑" panose="020B0503020204020204" pitchFamily="34" charset="-122"/>
              </a:rPr>
              <a:t>and</a:t>
            </a:r>
            <a:r>
              <a:rPr lang="en-US" altLang="zh-CN" sz="2000" dirty="0" smtClean="0">
                <a:solidFill>
                  <a:schemeClr val="tx1">
                    <a:lumMod val="75000"/>
                    <a:lumOff val="25000"/>
                  </a:schemeClr>
                </a:solidFill>
                <a:latin typeface="微软雅黑" panose="020B0503020204020204" pitchFamily="34" charset="-122"/>
                <a:ea typeface="微软雅黑" panose="020B0503020204020204" pitchFamily="34" charset="-122"/>
              </a:rPr>
              <a:t> </a:t>
            </a:r>
            <a:r>
              <a:rPr lang="en-US" altLang="zh-CN" sz="2000" dirty="0">
                <a:solidFill>
                  <a:schemeClr val="accent2"/>
                </a:solidFill>
                <a:latin typeface="微软雅黑" panose="020B0503020204020204" pitchFamily="34" charset="-122"/>
                <a:ea typeface="微软雅黑" panose="020B0503020204020204" pitchFamily="34" charset="-122"/>
              </a:rPr>
              <a:t>new</a:t>
            </a:r>
            <a:r>
              <a:rPr lang="en-US" altLang="zh-CN" sz="2000" dirty="0" smtClean="0">
                <a:solidFill>
                  <a:schemeClr val="tx1">
                    <a:lumMod val="75000"/>
                    <a:lumOff val="25000"/>
                  </a:schemeClr>
                </a:solidFill>
                <a:latin typeface="微软雅黑" panose="020B0503020204020204" pitchFamily="34" charset="-122"/>
                <a:ea typeface="微软雅黑" panose="020B0503020204020204" pitchFamily="34" charset="-122"/>
              </a:rPr>
              <a:t> </a:t>
            </a:r>
            <a:r>
              <a:rPr lang="en-US" altLang="zh-CN" sz="2000" dirty="0" smtClean="0">
                <a:latin typeface="微软雅黑" panose="020B0503020204020204" pitchFamily="34" charset="-122"/>
                <a:ea typeface="微软雅黑" panose="020B0503020204020204" pitchFamily="34" charset="-122"/>
              </a:rPr>
              <a:t>versions of the file</a:t>
            </a:r>
            <a:endParaRPr lang="en-US" altLang="zh-CN" sz="2000" dirty="0">
              <a:latin typeface="微软雅黑" panose="020B0503020204020204" pitchFamily="34" charset="-122"/>
              <a:ea typeface="微软雅黑" panose="020B0503020204020204" pitchFamily="34" charset="-122"/>
            </a:endParaRPr>
          </a:p>
          <a:p>
            <a:pPr marL="841248" lvl="2" indent="-182880">
              <a:lnSpc>
                <a:spcPct val="90000"/>
              </a:lnSpc>
              <a:spcBef>
                <a:spcPts val="200"/>
              </a:spcBef>
              <a:spcAft>
                <a:spcPts val="400"/>
              </a:spcAft>
              <a:buClr>
                <a:schemeClr val="accent1"/>
              </a:buClr>
              <a:buFont typeface="Calibri" pitchFamily="34" charset="0"/>
              <a:buChar char="◦"/>
              <a:defRPr/>
            </a:pPr>
            <a:r>
              <a:rPr lang="en-US" altLang="zh-CN" sz="2000" dirty="0" smtClean="0">
                <a:latin typeface="微软雅黑" panose="020B0503020204020204" pitchFamily="34" charset="-122"/>
                <a:ea typeface="微软雅黑" panose="020B0503020204020204" pitchFamily="34" charset="-122"/>
              </a:rPr>
              <a:t>Execute the </a:t>
            </a:r>
            <a:r>
              <a:rPr lang="en-US" altLang="zh-CN" sz="2000" dirty="0">
                <a:solidFill>
                  <a:schemeClr val="accent2"/>
                </a:solidFill>
                <a:latin typeface="微软雅黑" panose="020B0503020204020204" pitchFamily="34" charset="-122"/>
                <a:ea typeface="微软雅黑" panose="020B0503020204020204" pitchFamily="34" charset="-122"/>
              </a:rPr>
              <a:t>optimized</a:t>
            </a:r>
            <a:r>
              <a:rPr lang="en-US" altLang="zh-CN" sz="2000" dirty="0" smtClean="0">
                <a:solidFill>
                  <a:schemeClr val="tx1">
                    <a:lumMod val="75000"/>
                    <a:lumOff val="25000"/>
                  </a:schemeClr>
                </a:solidFill>
                <a:latin typeface="微软雅黑" panose="020B0503020204020204" pitchFamily="34" charset="-122"/>
                <a:ea typeface="微软雅黑" panose="020B0503020204020204" pitchFamily="34" charset="-122"/>
              </a:rPr>
              <a:t> </a:t>
            </a:r>
            <a:r>
              <a:rPr lang="en-US" altLang="zh-CN" sz="2000" dirty="0" err="1" smtClean="0">
                <a:latin typeface="微软雅黑" panose="020B0503020204020204" pitchFamily="34" charset="-122"/>
                <a:ea typeface="微软雅黑" panose="020B0503020204020204" pitchFamily="34" charset="-122"/>
              </a:rPr>
              <a:t>rsync</a:t>
            </a:r>
            <a:r>
              <a:rPr lang="en-US" altLang="zh-CN" sz="2000" dirty="0" smtClean="0">
                <a:solidFill>
                  <a:schemeClr val="tx1">
                    <a:lumMod val="75000"/>
                    <a:lumOff val="25000"/>
                  </a:schemeClr>
                </a:solidFill>
                <a:latin typeface="微软雅黑" panose="020B0503020204020204" pitchFamily="34" charset="-122"/>
                <a:ea typeface="微软雅黑" panose="020B0503020204020204" pitchFamily="34" charset="-122"/>
              </a:rPr>
              <a:t> </a:t>
            </a:r>
            <a:r>
              <a:rPr lang="en-US" altLang="zh-CN" sz="2000" dirty="0">
                <a:solidFill>
                  <a:schemeClr val="accent2"/>
                </a:solidFill>
                <a:latin typeface="微软雅黑" panose="020B0503020204020204" pitchFamily="34" charset="-122"/>
                <a:ea typeface="微软雅黑" panose="020B0503020204020204" pitchFamily="34" charset="-122"/>
              </a:rPr>
              <a:t>locally</a:t>
            </a:r>
          </a:p>
        </p:txBody>
      </p:sp>
      <p:sp>
        <p:nvSpPr>
          <p:cNvPr id="6" name="矩形 5"/>
          <p:cNvSpPr/>
          <p:nvPr/>
        </p:nvSpPr>
        <p:spPr>
          <a:xfrm>
            <a:off x="2076450" y="2990843"/>
            <a:ext cx="93345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1400" dirty="0">
                <a:solidFill>
                  <a:schemeClr val="tx1"/>
                </a:solidFill>
                <a:latin typeface="微软雅黑" pitchFamily="34" charset="-122"/>
                <a:ea typeface="微软雅黑" pitchFamily="34" charset="-122"/>
              </a:rPr>
              <a:t>A.doc</a:t>
            </a:r>
            <a:endParaRPr lang="zh-CN" altLang="en-US" sz="1400" dirty="0">
              <a:solidFill>
                <a:schemeClr val="tx1"/>
              </a:solidFill>
              <a:latin typeface="微软雅黑" pitchFamily="34" charset="-122"/>
              <a:ea typeface="微软雅黑" pitchFamily="34" charset="-122"/>
            </a:endParaRPr>
          </a:p>
        </p:txBody>
      </p:sp>
      <p:sp>
        <p:nvSpPr>
          <p:cNvPr id="7" name="矩形 6"/>
          <p:cNvSpPr/>
          <p:nvPr/>
        </p:nvSpPr>
        <p:spPr>
          <a:xfrm>
            <a:off x="3390900" y="2990843"/>
            <a:ext cx="1000125"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1400" dirty="0">
                <a:solidFill>
                  <a:schemeClr val="tx1"/>
                </a:solidFill>
                <a:latin typeface="微软雅黑" pitchFamily="34" charset="-122"/>
                <a:ea typeface="微软雅黑" pitchFamily="34" charset="-122"/>
              </a:rPr>
              <a:t>A.tmp1</a:t>
            </a:r>
            <a:endParaRPr lang="zh-CN" altLang="en-US" sz="1400" dirty="0">
              <a:solidFill>
                <a:schemeClr val="tx1"/>
              </a:solidFill>
              <a:latin typeface="微软雅黑" pitchFamily="34" charset="-122"/>
              <a:ea typeface="微软雅黑" pitchFamily="34" charset="-122"/>
            </a:endParaRPr>
          </a:p>
        </p:txBody>
      </p:sp>
      <p:sp>
        <p:nvSpPr>
          <p:cNvPr id="8" name="矩形 7"/>
          <p:cNvSpPr/>
          <p:nvPr/>
        </p:nvSpPr>
        <p:spPr>
          <a:xfrm>
            <a:off x="666750" y="2990843"/>
            <a:ext cx="100965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1400" dirty="0">
                <a:solidFill>
                  <a:schemeClr val="tx1"/>
                </a:solidFill>
                <a:latin typeface="微软雅黑" pitchFamily="34" charset="-122"/>
                <a:ea typeface="微软雅黑" pitchFamily="34" charset="-122"/>
              </a:rPr>
              <a:t>A.tmp0</a:t>
            </a:r>
            <a:endParaRPr lang="zh-CN" altLang="en-US" sz="1400" dirty="0">
              <a:solidFill>
                <a:schemeClr val="tx1"/>
              </a:solidFill>
              <a:latin typeface="微软雅黑" pitchFamily="34" charset="-122"/>
              <a:ea typeface="微软雅黑" pitchFamily="34" charset="-122"/>
            </a:endParaRPr>
          </a:p>
        </p:txBody>
      </p:sp>
      <p:cxnSp>
        <p:nvCxnSpPr>
          <p:cNvPr id="9" name="直接连接符 8"/>
          <p:cNvCxnSpPr/>
          <p:nvPr/>
        </p:nvCxnSpPr>
        <p:spPr>
          <a:xfrm>
            <a:off x="3238500" y="3514718"/>
            <a:ext cx="0" cy="2795588"/>
          </a:xfrm>
          <a:prstGeom prst="line">
            <a:avLst/>
          </a:prstGeom>
          <a:ln w="19050">
            <a:prstDash val="dash"/>
            <a:tailEnd type="arrow"/>
          </a:ln>
        </p:spPr>
        <p:style>
          <a:lnRef idx="1">
            <a:schemeClr val="accent1"/>
          </a:lnRef>
          <a:fillRef idx="0">
            <a:schemeClr val="accent1"/>
          </a:fillRef>
          <a:effectRef idx="0">
            <a:schemeClr val="accent1"/>
          </a:effectRef>
          <a:fontRef idx="minor">
            <a:schemeClr val="tx1"/>
          </a:fontRef>
        </p:style>
      </p:cxnSp>
      <p:cxnSp>
        <p:nvCxnSpPr>
          <p:cNvPr id="10" name="直接连接符 9"/>
          <p:cNvCxnSpPr/>
          <p:nvPr/>
        </p:nvCxnSpPr>
        <p:spPr>
          <a:xfrm>
            <a:off x="1876425" y="3495668"/>
            <a:ext cx="0" cy="2795588"/>
          </a:xfrm>
          <a:prstGeom prst="line">
            <a:avLst/>
          </a:prstGeom>
          <a:ln w="19050">
            <a:prstDash val="dash"/>
            <a:tailEnd type="arrow"/>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a:off x="390525" y="3181343"/>
            <a:ext cx="0" cy="3109913"/>
          </a:xfrm>
          <a:prstGeom prst="line">
            <a:avLst/>
          </a:prstGeom>
          <a:ln w="19050">
            <a:prstDash val="dash"/>
            <a:headEnd type="none"/>
            <a:tailEnd type="arrow" w="med" len="lg"/>
          </a:ln>
        </p:spPr>
        <p:style>
          <a:lnRef idx="1">
            <a:schemeClr val="accent1"/>
          </a:lnRef>
          <a:fillRef idx="0">
            <a:schemeClr val="accent1"/>
          </a:fillRef>
          <a:effectRef idx="0">
            <a:schemeClr val="accent1"/>
          </a:effectRef>
          <a:fontRef idx="minor">
            <a:schemeClr val="tx1"/>
          </a:fontRef>
        </p:style>
      </p:cxnSp>
      <p:sp>
        <p:nvSpPr>
          <p:cNvPr id="12" name="TextBox 17"/>
          <p:cNvSpPr txBox="1">
            <a:spLocks noChangeArrowheads="1"/>
          </p:cNvSpPr>
          <p:nvPr/>
        </p:nvSpPr>
        <p:spPr bwMode="auto">
          <a:xfrm rot="16200000">
            <a:off x="-266699" y="4549768"/>
            <a:ext cx="1295400" cy="3079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eaLnBrk="1" hangingPunct="1"/>
            <a:r>
              <a:rPr lang="en-US" altLang="zh-CN" sz="1400">
                <a:solidFill>
                  <a:srgbClr val="00B0F0"/>
                </a:solidFill>
                <a:latin typeface="微软雅黑" panose="020B0503020204020204" pitchFamily="34" charset="-122"/>
                <a:ea typeface="微软雅黑" panose="020B0503020204020204" pitchFamily="34" charset="-122"/>
              </a:rPr>
              <a:t>Time Line</a:t>
            </a:r>
            <a:endParaRPr lang="zh-CN" altLang="en-US" sz="1400">
              <a:solidFill>
                <a:srgbClr val="00B0F0"/>
              </a:solidFill>
              <a:latin typeface="微软雅黑" panose="020B0503020204020204" pitchFamily="34" charset="-122"/>
              <a:ea typeface="微软雅黑" panose="020B0503020204020204" pitchFamily="34" charset="-122"/>
            </a:endParaRPr>
          </a:p>
        </p:txBody>
      </p:sp>
      <p:sp>
        <p:nvSpPr>
          <p:cNvPr id="13" name="矩形 12"/>
          <p:cNvSpPr/>
          <p:nvPr/>
        </p:nvSpPr>
        <p:spPr>
          <a:xfrm>
            <a:off x="1990725" y="3656006"/>
            <a:ext cx="1133475" cy="381000"/>
          </a:xfrm>
          <a:prstGeom prst="rect">
            <a:avLst/>
          </a:prstGeom>
          <a:solidFill>
            <a:schemeClr val="accent3">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1400" dirty="0">
                <a:solidFill>
                  <a:schemeClr val="accent5">
                    <a:lumMod val="75000"/>
                  </a:schemeClr>
                </a:solidFill>
                <a:latin typeface="微软雅黑" pitchFamily="34" charset="-122"/>
                <a:ea typeface="微软雅黑" pitchFamily="34" charset="-122"/>
              </a:rPr>
              <a:t>Version1</a:t>
            </a:r>
            <a:endParaRPr lang="zh-CN" altLang="en-US" sz="1400" dirty="0">
              <a:solidFill>
                <a:schemeClr val="accent5">
                  <a:lumMod val="75000"/>
                </a:schemeClr>
              </a:solidFill>
              <a:latin typeface="微软雅黑" pitchFamily="34" charset="-122"/>
              <a:ea typeface="微软雅黑" pitchFamily="34" charset="-122"/>
            </a:endParaRPr>
          </a:p>
        </p:txBody>
      </p:sp>
      <p:grpSp>
        <p:nvGrpSpPr>
          <p:cNvPr id="14" name="组合 39"/>
          <p:cNvGrpSpPr>
            <a:grpSpLocks/>
          </p:cNvGrpSpPr>
          <p:nvPr/>
        </p:nvGrpSpPr>
        <p:grpSpPr bwMode="auto">
          <a:xfrm>
            <a:off x="3371850" y="3619493"/>
            <a:ext cx="1133475" cy="928688"/>
            <a:chOff x="3371849" y="3562350"/>
            <a:chExt cx="1133475" cy="929740"/>
          </a:xfrm>
        </p:grpSpPr>
        <p:sp>
          <p:nvSpPr>
            <p:cNvPr id="15" name="矩形 14"/>
            <p:cNvSpPr/>
            <p:nvPr/>
          </p:nvSpPr>
          <p:spPr>
            <a:xfrm>
              <a:off x="3371849" y="4110658"/>
              <a:ext cx="1133475" cy="381432"/>
            </a:xfrm>
            <a:prstGeom prst="rect">
              <a:avLst/>
            </a:prstGeom>
            <a:solidFill>
              <a:schemeClr val="bg1">
                <a:lumMod val="8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1400" dirty="0">
                  <a:solidFill>
                    <a:srgbClr val="FF0000"/>
                  </a:solidFill>
                  <a:latin typeface="微软雅黑" pitchFamily="34" charset="-122"/>
                  <a:ea typeface="微软雅黑" pitchFamily="34" charset="-122"/>
                </a:rPr>
                <a:t>Version2</a:t>
              </a:r>
              <a:endParaRPr lang="zh-CN" altLang="en-US" sz="1400" dirty="0">
                <a:solidFill>
                  <a:srgbClr val="FF0000"/>
                </a:solidFill>
                <a:latin typeface="微软雅黑" pitchFamily="34" charset="-122"/>
                <a:ea typeface="微软雅黑" pitchFamily="34" charset="-122"/>
              </a:endParaRPr>
            </a:p>
          </p:txBody>
        </p:sp>
        <p:cxnSp>
          <p:nvCxnSpPr>
            <p:cNvPr id="16" name="直接连接符 15"/>
            <p:cNvCxnSpPr>
              <a:endCxn id="15" idx="0"/>
            </p:cNvCxnSpPr>
            <p:nvPr/>
          </p:nvCxnSpPr>
          <p:spPr>
            <a:xfrm>
              <a:off x="3938587" y="3854781"/>
              <a:ext cx="0" cy="255878"/>
            </a:xfrm>
            <a:prstGeom prst="line">
              <a:avLst/>
            </a:prstGeom>
            <a:ln w="19050">
              <a:solidFill>
                <a:srgbClr val="0070C0"/>
              </a:solidFill>
              <a:prstDash val="solid"/>
              <a:tailEnd type="stealth" w="med" len="lg"/>
            </a:ln>
          </p:spPr>
          <p:style>
            <a:lnRef idx="1">
              <a:schemeClr val="accent1"/>
            </a:lnRef>
            <a:fillRef idx="0">
              <a:schemeClr val="accent1"/>
            </a:fillRef>
            <a:effectRef idx="0">
              <a:schemeClr val="accent1"/>
            </a:effectRef>
            <a:fontRef idx="minor">
              <a:schemeClr val="tx1"/>
            </a:fontRef>
          </p:style>
        </p:cxnSp>
        <p:sp>
          <p:nvSpPr>
            <p:cNvPr id="17" name="TextBox 36"/>
            <p:cNvSpPr txBox="1">
              <a:spLocks noChangeArrowheads="1"/>
            </p:cNvSpPr>
            <p:nvPr/>
          </p:nvSpPr>
          <p:spPr bwMode="auto">
            <a:xfrm>
              <a:off x="3571875" y="3562350"/>
              <a:ext cx="79057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eaLnBrk="1" hangingPunct="1"/>
              <a:r>
                <a:rPr lang="en-US" altLang="zh-CN" sz="1400">
                  <a:latin typeface="微软雅黑" panose="020B0503020204020204" pitchFamily="34" charset="-122"/>
                  <a:ea typeface="微软雅黑" panose="020B0503020204020204" pitchFamily="34" charset="-122"/>
                </a:rPr>
                <a:t>write</a:t>
              </a:r>
              <a:endParaRPr lang="zh-CN" altLang="en-US" sz="1400">
                <a:latin typeface="微软雅黑" panose="020B0503020204020204" pitchFamily="34" charset="-122"/>
                <a:ea typeface="微软雅黑" panose="020B0503020204020204" pitchFamily="34" charset="-122"/>
              </a:endParaRPr>
            </a:p>
          </p:txBody>
        </p:sp>
      </p:grpSp>
      <p:grpSp>
        <p:nvGrpSpPr>
          <p:cNvPr id="18" name="组合 41"/>
          <p:cNvGrpSpPr>
            <a:grpSpLocks/>
          </p:cNvGrpSpPr>
          <p:nvPr/>
        </p:nvGrpSpPr>
        <p:grpSpPr bwMode="auto">
          <a:xfrm>
            <a:off x="1990725" y="4343167"/>
            <a:ext cx="1381125" cy="1084490"/>
            <a:chOff x="1990724" y="4286263"/>
            <a:chExt cx="1381125" cy="1083982"/>
          </a:xfrm>
        </p:grpSpPr>
        <p:sp>
          <p:nvSpPr>
            <p:cNvPr id="19" name="矩形 18"/>
            <p:cNvSpPr/>
            <p:nvPr/>
          </p:nvSpPr>
          <p:spPr>
            <a:xfrm>
              <a:off x="1990724" y="4989423"/>
              <a:ext cx="1133475" cy="380822"/>
            </a:xfrm>
            <a:prstGeom prst="rect">
              <a:avLst/>
            </a:prstGeom>
            <a:solidFill>
              <a:schemeClr val="bg1">
                <a:lumMod val="8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1400" dirty="0">
                  <a:solidFill>
                    <a:srgbClr val="FF0000"/>
                  </a:solidFill>
                  <a:latin typeface="微软雅黑" pitchFamily="34" charset="-122"/>
                  <a:ea typeface="微软雅黑" pitchFamily="34" charset="-122"/>
                </a:rPr>
                <a:t>Version2</a:t>
              </a:r>
              <a:endParaRPr lang="zh-CN" altLang="en-US" sz="1400" dirty="0">
                <a:solidFill>
                  <a:srgbClr val="FF0000"/>
                </a:solidFill>
                <a:latin typeface="微软雅黑" pitchFamily="34" charset="-122"/>
                <a:ea typeface="微软雅黑" pitchFamily="34" charset="-122"/>
              </a:endParaRPr>
            </a:p>
          </p:txBody>
        </p:sp>
        <p:cxnSp>
          <p:nvCxnSpPr>
            <p:cNvPr id="20" name="直接连接符 19"/>
            <p:cNvCxnSpPr>
              <a:stCxn id="15" idx="1"/>
              <a:endCxn id="19" idx="0"/>
            </p:cNvCxnSpPr>
            <p:nvPr/>
          </p:nvCxnSpPr>
          <p:spPr>
            <a:xfrm flipH="1">
              <a:off x="2557462" y="4286263"/>
              <a:ext cx="814387" cy="703160"/>
            </a:xfrm>
            <a:prstGeom prst="line">
              <a:avLst/>
            </a:prstGeom>
            <a:ln w="19050">
              <a:solidFill>
                <a:srgbClr val="0070C0"/>
              </a:solidFill>
              <a:prstDash val="solid"/>
              <a:tailEnd type="stealth" w="med" len="lg"/>
            </a:ln>
          </p:spPr>
          <p:style>
            <a:lnRef idx="1">
              <a:schemeClr val="accent1"/>
            </a:lnRef>
            <a:fillRef idx="0">
              <a:schemeClr val="accent1"/>
            </a:fillRef>
            <a:effectRef idx="0">
              <a:schemeClr val="accent1"/>
            </a:effectRef>
            <a:fontRef idx="minor">
              <a:schemeClr val="tx1"/>
            </a:fontRef>
          </p:style>
        </p:cxnSp>
        <p:sp>
          <p:nvSpPr>
            <p:cNvPr id="21" name="TextBox 37"/>
            <p:cNvSpPr txBox="1">
              <a:spLocks noChangeArrowheads="1"/>
            </p:cNvSpPr>
            <p:nvPr/>
          </p:nvSpPr>
          <p:spPr bwMode="auto">
            <a:xfrm>
              <a:off x="2343150" y="4441543"/>
              <a:ext cx="97155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eaLnBrk="1" hangingPunct="1"/>
              <a:r>
                <a:rPr lang="en-US" altLang="zh-CN" sz="1400">
                  <a:latin typeface="微软雅黑" panose="020B0503020204020204" pitchFamily="34" charset="-122"/>
                  <a:ea typeface="微软雅黑" panose="020B0503020204020204" pitchFamily="34" charset="-122"/>
                </a:rPr>
                <a:t>rename</a:t>
              </a:r>
              <a:endParaRPr lang="zh-CN" altLang="en-US" sz="1400">
                <a:latin typeface="微软雅黑" panose="020B0503020204020204" pitchFamily="34" charset="-122"/>
                <a:ea typeface="微软雅黑" panose="020B0503020204020204" pitchFamily="34" charset="-122"/>
              </a:endParaRPr>
            </a:p>
          </p:txBody>
        </p:sp>
      </p:grpSp>
      <p:grpSp>
        <p:nvGrpSpPr>
          <p:cNvPr id="22" name="组合 40"/>
          <p:cNvGrpSpPr>
            <a:grpSpLocks/>
          </p:cNvGrpSpPr>
          <p:nvPr/>
        </p:nvGrpSpPr>
        <p:grpSpPr bwMode="auto">
          <a:xfrm>
            <a:off x="604838" y="3831992"/>
            <a:ext cx="1385887" cy="1068617"/>
            <a:chOff x="604837" y="3775328"/>
            <a:chExt cx="1385887" cy="1069187"/>
          </a:xfrm>
        </p:grpSpPr>
        <p:sp>
          <p:nvSpPr>
            <p:cNvPr id="23" name="矩形 22"/>
            <p:cNvSpPr/>
            <p:nvPr/>
          </p:nvSpPr>
          <p:spPr>
            <a:xfrm>
              <a:off x="604837" y="4463312"/>
              <a:ext cx="1133475" cy="381203"/>
            </a:xfrm>
            <a:prstGeom prst="rect">
              <a:avLst/>
            </a:prstGeom>
            <a:solidFill>
              <a:schemeClr val="accent3">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1400" dirty="0">
                  <a:solidFill>
                    <a:schemeClr val="accent5">
                      <a:lumMod val="75000"/>
                    </a:schemeClr>
                  </a:solidFill>
                  <a:latin typeface="微软雅黑" pitchFamily="34" charset="-122"/>
                  <a:ea typeface="微软雅黑" pitchFamily="34" charset="-122"/>
                </a:rPr>
                <a:t>Version1</a:t>
              </a:r>
              <a:endParaRPr lang="zh-CN" altLang="en-US" sz="1400" dirty="0">
                <a:solidFill>
                  <a:schemeClr val="accent5">
                    <a:lumMod val="75000"/>
                  </a:schemeClr>
                </a:solidFill>
                <a:latin typeface="微软雅黑" pitchFamily="34" charset="-122"/>
                <a:ea typeface="微软雅黑" pitchFamily="34" charset="-122"/>
              </a:endParaRPr>
            </a:p>
          </p:txBody>
        </p:sp>
        <p:cxnSp>
          <p:nvCxnSpPr>
            <p:cNvPr id="24" name="直接连接符 23"/>
            <p:cNvCxnSpPr>
              <a:stCxn id="13" idx="1"/>
              <a:endCxn id="23" idx="0"/>
            </p:cNvCxnSpPr>
            <p:nvPr/>
          </p:nvCxnSpPr>
          <p:spPr>
            <a:xfrm flipH="1">
              <a:off x="1171575" y="3775328"/>
              <a:ext cx="819149" cy="687984"/>
            </a:xfrm>
            <a:prstGeom prst="line">
              <a:avLst/>
            </a:prstGeom>
            <a:ln w="19050">
              <a:solidFill>
                <a:srgbClr val="0070C0"/>
              </a:solidFill>
              <a:prstDash val="solid"/>
              <a:tailEnd type="stealth" w="med" len="lg"/>
            </a:ln>
          </p:spPr>
          <p:style>
            <a:lnRef idx="1">
              <a:schemeClr val="accent1"/>
            </a:lnRef>
            <a:fillRef idx="0">
              <a:schemeClr val="accent1"/>
            </a:fillRef>
            <a:effectRef idx="0">
              <a:schemeClr val="accent1"/>
            </a:effectRef>
            <a:fontRef idx="minor">
              <a:schemeClr val="tx1"/>
            </a:fontRef>
          </p:style>
        </p:cxnSp>
        <p:sp>
          <p:nvSpPr>
            <p:cNvPr id="25" name="TextBox 38"/>
            <p:cNvSpPr txBox="1">
              <a:spLocks noChangeArrowheads="1"/>
            </p:cNvSpPr>
            <p:nvPr/>
          </p:nvSpPr>
          <p:spPr bwMode="auto">
            <a:xfrm>
              <a:off x="942975" y="3931682"/>
              <a:ext cx="97155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eaLnBrk="1" hangingPunct="1"/>
              <a:r>
                <a:rPr lang="en-US" altLang="zh-CN" sz="1400">
                  <a:latin typeface="微软雅黑" panose="020B0503020204020204" pitchFamily="34" charset="-122"/>
                  <a:ea typeface="微软雅黑" panose="020B0503020204020204" pitchFamily="34" charset="-122"/>
                </a:rPr>
                <a:t>rename</a:t>
              </a:r>
              <a:endParaRPr lang="zh-CN" altLang="en-US" sz="1400">
                <a:latin typeface="微软雅黑" panose="020B0503020204020204" pitchFamily="34" charset="-122"/>
                <a:ea typeface="微软雅黑" panose="020B0503020204020204" pitchFamily="34" charset="-122"/>
              </a:endParaRPr>
            </a:p>
          </p:txBody>
        </p:sp>
      </p:grpSp>
      <p:grpSp>
        <p:nvGrpSpPr>
          <p:cNvPr id="26" name="组合 43"/>
          <p:cNvGrpSpPr>
            <a:grpSpLocks/>
          </p:cNvGrpSpPr>
          <p:nvPr/>
        </p:nvGrpSpPr>
        <p:grpSpPr bwMode="auto">
          <a:xfrm>
            <a:off x="604838" y="4886095"/>
            <a:ext cx="1147762" cy="1043206"/>
            <a:chOff x="604837" y="4829161"/>
            <a:chExt cx="1147763" cy="1044054"/>
          </a:xfrm>
        </p:grpSpPr>
        <p:sp>
          <p:nvSpPr>
            <p:cNvPr id="27" name="矩形 26"/>
            <p:cNvSpPr/>
            <p:nvPr/>
          </p:nvSpPr>
          <p:spPr>
            <a:xfrm>
              <a:off x="604837" y="5491906"/>
              <a:ext cx="1133476" cy="381309"/>
            </a:xfrm>
            <a:prstGeom prst="rect">
              <a:avLst/>
            </a:prstGeom>
            <a:noFill/>
            <a:ln>
              <a:solidFill>
                <a:schemeClr val="accent5">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1400" dirty="0">
                  <a:solidFill>
                    <a:schemeClr val="accent5">
                      <a:lumMod val="75000"/>
                    </a:schemeClr>
                  </a:solidFill>
                  <a:latin typeface="微软雅黑" pitchFamily="34" charset="-122"/>
                  <a:ea typeface="微软雅黑" pitchFamily="34" charset="-122"/>
                </a:rPr>
                <a:t>Version1</a:t>
              </a:r>
              <a:endParaRPr lang="zh-CN" altLang="en-US" sz="1400" dirty="0">
                <a:solidFill>
                  <a:schemeClr val="accent5">
                    <a:lumMod val="75000"/>
                  </a:schemeClr>
                </a:solidFill>
                <a:latin typeface="微软雅黑" pitchFamily="34" charset="-122"/>
                <a:ea typeface="微软雅黑" pitchFamily="34" charset="-122"/>
              </a:endParaRPr>
            </a:p>
          </p:txBody>
        </p:sp>
        <p:cxnSp>
          <p:nvCxnSpPr>
            <p:cNvPr id="28" name="直接连接符 27"/>
            <p:cNvCxnSpPr>
              <a:stCxn id="23" idx="2"/>
              <a:endCxn id="27" idx="0"/>
            </p:cNvCxnSpPr>
            <p:nvPr/>
          </p:nvCxnSpPr>
          <p:spPr>
            <a:xfrm>
              <a:off x="1171575" y="4829161"/>
              <a:ext cx="0" cy="662745"/>
            </a:xfrm>
            <a:prstGeom prst="line">
              <a:avLst/>
            </a:prstGeom>
            <a:ln w="19050">
              <a:solidFill>
                <a:srgbClr val="0070C0"/>
              </a:solidFill>
              <a:prstDash val="solid"/>
              <a:tailEnd type="stealth" w="med" len="lg"/>
            </a:ln>
          </p:spPr>
          <p:style>
            <a:lnRef idx="1">
              <a:schemeClr val="accent1"/>
            </a:lnRef>
            <a:fillRef idx="0">
              <a:schemeClr val="accent1"/>
            </a:fillRef>
            <a:effectRef idx="0">
              <a:schemeClr val="accent1"/>
            </a:effectRef>
            <a:fontRef idx="minor">
              <a:schemeClr val="tx1"/>
            </a:fontRef>
          </p:style>
        </p:cxnSp>
        <p:sp>
          <p:nvSpPr>
            <p:cNvPr id="29" name="TextBox 42"/>
            <p:cNvSpPr txBox="1">
              <a:spLocks noChangeArrowheads="1"/>
            </p:cNvSpPr>
            <p:nvPr/>
          </p:nvSpPr>
          <p:spPr bwMode="auto">
            <a:xfrm>
              <a:off x="781050" y="4989245"/>
              <a:ext cx="97155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eaLnBrk="1" hangingPunct="1"/>
              <a:r>
                <a:rPr lang="en-US" altLang="zh-CN" sz="1400">
                  <a:latin typeface="微软雅黑" panose="020B0503020204020204" pitchFamily="34" charset="-122"/>
                  <a:ea typeface="微软雅黑" panose="020B0503020204020204" pitchFamily="34" charset="-122"/>
                </a:rPr>
                <a:t>delete</a:t>
              </a:r>
              <a:endParaRPr lang="zh-CN" altLang="en-US" sz="1400">
                <a:latin typeface="微软雅黑" panose="020B0503020204020204" pitchFamily="34" charset="-122"/>
                <a:ea typeface="微软雅黑" panose="020B0503020204020204" pitchFamily="34" charset="-122"/>
              </a:endParaRPr>
            </a:p>
          </p:txBody>
        </p:sp>
      </p:grpSp>
      <p:sp>
        <p:nvSpPr>
          <p:cNvPr id="30" name="TextBox 44"/>
          <p:cNvSpPr txBox="1"/>
          <p:nvPr/>
        </p:nvSpPr>
        <p:spPr>
          <a:xfrm>
            <a:off x="137318" y="6346824"/>
            <a:ext cx="5973763" cy="368300"/>
          </a:xfrm>
          <a:prstGeom prst="rect">
            <a:avLst/>
          </a:prstGeom>
          <a:noFill/>
        </p:spPr>
        <p:txBody>
          <a:bodyPr>
            <a:spAutoFit/>
          </a:bodyPr>
          <a:lstStyle/>
          <a:p>
            <a:pPr>
              <a:defRPr/>
            </a:pPr>
            <a:r>
              <a:rPr lang="en-US" altLang="zh-CN" dirty="0">
                <a:solidFill>
                  <a:schemeClr val="tx1">
                    <a:lumMod val="75000"/>
                    <a:lumOff val="25000"/>
                  </a:schemeClr>
                </a:solidFill>
                <a:latin typeface="微软雅黑" panose="020B0503020204020204" pitchFamily="34" charset="-122"/>
                <a:ea typeface="微软雅黑" panose="020B0503020204020204" pitchFamily="34" charset="-122"/>
              </a:rPr>
              <a:t>Microsoft Office, Apple iWork, Photoshop … </a:t>
            </a:r>
            <a:endParaRPr lang="zh-CN" altLang="en-US" dirty="0">
              <a:ea typeface="宋体" charset="-122"/>
            </a:endParaRPr>
          </a:p>
        </p:txBody>
      </p:sp>
      <p:grpSp>
        <p:nvGrpSpPr>
          <p:cNvPr id="31" name="组合 30"/>
          <p:cNvGrpSpPr/>
          <p:nvPr/>
        </p:nvGrpSpPr>
        <p:grpSpPr>
          <a:xfrm>
            <a:off x="1171575" y="2566981"/>
            <a:ext cx="2767013" cy="423862"/>
            <a:chOff x="1171575" y="2566981"/>
            <a:chExt cx="2767013" cy="423862"/>
          </a:xfrm>
        </p:grpSpPr>
        <p:cxnSp>
          <p:nvCxnSpPr>
            <p:cNvPr id="32" name="直接连接符 31"/>
            <p:cNvCxnSpPr>
              <a:endCxn id="8" idx="0"/>
            </p:cNvCxnSpPr>
            <p:nvPr/>
          </p:nvCxnSpPr>
          <p:spPr>
            <a:xfrm flipH="1">
              <a:off x="1171575" y="2566981"/>
              <a:ext cx="1" cy="423862"/>
            </a:xfrm>
            <a:prstGeom prst="line">
              <a:avLst/>
            </a:prstGeom>
            <a:ln w="19050">
              <a:solidFill>
                <a:srgbClr val="FF0000"/>
              </a:solidFill>
              <a:prstDash val="solid"/>
              <a:tailEnd type="stealth" w="med" len="lg"/>
            </a:ln>
          </p:spPr>
          <p:style>
            <a:lnRef idx="1">
              <a:schemeClr val="accent1"/>
            </a:lnRef>
            <a:fillRef idx="0">
              <a:schemeClr val="accent1"/>
            </a:fillRef>
            <a:effectRef idx="0">
              <a:schemeClr val="accent1"/>
            </a:effectRef>
            <a:fontRef idx="minor">
              <a:schemeClr val="tx1"/>
            </a:fontRef>
          </p:style>
        </p:cxnSp>
        <p:cxnSp>
          <p:nvCxnSpPr>
            <p:cNvPr id="33" name="直接连接符 32"/>
            <p:cNvCxnSpPr/>
            <p:nvPr/>
          </p:nvCxnSpPr>
          <p:spPr>
            <a:xfrm>
              <a:off x="3938588" y="2568568"/>
              <a:ext cx="0" cy="409575"/>
            </a:xfrm>
            <a:prstGeom prst="line">
              <a:avLst/>
            </a:prstGeom>
            <a:ln w="19050">
              <a:solidFill>
                <a:srgbClr val="FF0000"/>
              </a:solidFill>
              <a:prstDash val="solid"/>
              <a:tailEnd type="stealth" w="med" len="lg"/>
            </a:ln>
          </p:spPr>
          <p:style>
            <a:lnRef idx="1">
              <a:schemeClr val="accent1"/>
            </a:lnRef>
            <a:fillRef idx="0">
              <a:schemeClr val="accent1"/>
            </a:fillRef>
            <a:effectRef idx="0">
              <a:schemeClr val="accent1"/>
            </a:effectRef>
            <a:fontRef idx="minor">
              <a:schemeClr val="tx1"/>
            </a:fontRef>
          </p:style>
        </p:cxnSp>
        <p:cxnSp>
          <p:nvCxnSpPr>
            <p:cNvPr id="34" name="直接连接符 33"/>
            <p:cNvCxnSpPr/>
            <p:nvPr/>
          </p:nvCxnSpPr>
          <p:spPr>
            <a:xfrm>
              <a:off x="1171575" y="2566981"/>
              <a:ext cx="2767013" cy="1587"/>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35" name="TextBox 39"/>
          <p:cNvSpPr txBox="1">
            <a:spLocks noChangeArrowheads="1"/>
          </p:cNvSpPr>
          <p:nvPr/>
        </p:nvSpPr>
        <p:spPr bwMode="auto">
          <a:xfrm>
            <a:off x="1990725" y="2200268"/>
            <a:ext cx="930275" cy="3683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eaLnBrk="1" hangingPunct="1"/>
            <a:r>
              <a:rPr lang="en-US" altLang="zh-CN" sz="1800" dirty="0">
                <a:solidFill>
                  <a:srgbClr val="FF0000"/>
                </a:solidFill>
                <a:latin typeface="微软雅黑" panose="020B0503020204020204" pitchFamily="34" charset="-122"/>
                <a:ea typeface="微软雅黑" panose="020B0503020204020204" pitchFamily="34" charset="-122"/>
              </a:rPr>
              <a:t> delta</a:t>
            </a:r>
            <a:endParaRPr lang="zh-CN" altLang="en-US" sz="1800" dirty="0">
              <a:solidFill>
                <a:srgbClr val="FF0000"/>
              </a:solidFill>
              <a:latin typeface="微软雅黑" panose="020B0503020204020204" pitchFamily="34" charset="-122"/>
              <a:ea typeface="微软雅黑" panose="020B0503020204020204" pitchFamily="34" charset="-122"/>
            </a:endParaRPr>
          </a:p>
        </p:txBody>
      </p:sp>
    </p:spTree>
    <p:custDataLst>
      <p:tags r:id="rId1"/>
    </p:custDataLst>
    <p:extLst>
      <p:ext uri="{BB962C8B-B14F-4D97-AF65-F5344CB8AC3E}">
        <p14:creationId xmlns:p14="http://schemas.microsoft.com/office/powerpoint/2010/main" val="491987699"/>
      </p:ext>
    </p:extLst>
  </p:cSld>
  <p:clrMapOvr>
    <a:masterClrMapping/>
  </p:clrMapOvr>
  <mc:AlternateContent xmlns:mc="http://schemas.openxmlformats.org/markup-compatibility/2006">
    <mc:Choice xmlns:p14="http://schemas.microsoft.com/office/powerpoint/2010/main" Requires="p14">
      <p:transition spd="slow" p14:dur="2000" advTm="114420"/>
    </mc:Choice>
    <mc:Fallback>
      <p:transition spd="slow" advTm="11442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1000"/>
                                        <p:tgtEl>
                                          <p:spTgt spid="7"/>
                                        </p:tgtEl>
                                      </p:cBhvr>
                                    </p:animEffect>
                                    <p:anim calcmode="lin" valueType="num">
                                      <p:cBhvr>
                                        <p:cTn id="18" dur="1000" fill="hold"/>
                                        <p:tgtEl>
                                          <p:spTgt spid="7"/>
                                        </p:tgtEl>
                                        <p:attrNameLst>
                                          <p:attrName>ppt_x</p:attrName>
                                        </p:attrNameLst>
                                      </p:cBhvr>
                                      <p:tavLst>
                                        <p:tav tm="0">
                                          <p:val>
                                            <p:strVal val="#ppt_x"/>
                                          </p:val>
                                        </p:tav>
                                        <p:tav tm="100000">
                                          <p:val>
                                            <p:strVal val="#ppt_x"/>
                                          </p:val>
                                        </p:tav>
                                      </p:tavLst>
                                    </p:anim>
                                    <p:anim calcmode="lin" valueType="num">
                                      <p:cBhvr>
                                        <p:cTn id="19" dur="1000" fill="hold"/>
                                        <p:tgtEl>
                                          <p:spTgt spid="7"/>
                                        </p:tgtEl>
                                        <p:attrNameLst>
                                          <p:attrName>ppt_y</p:attrName>
                                        </p:attrNameLst>
                                      </p:cBhvr>
                                      <p:tavLst>
                                        <p:tav tm="0">
                                          <p:val>
                                            <p:strVal val="#ppt_y+.1"/>
                                          </p:val>
                                        </p:tav>
                                        <p:tav tm="100000">
                                          <p:val>
                                            <p:strVal val="#ppt_y"/>
                                          </p:val>
                                        </p:tav>
                                      </p:tavLst>
                                    </p:anim>
                                  </p:childTnLst>
                                </p:cTn>
                              </p:par>
                            </p:childTnLst>
                          </p:cTn>
                        </p:par>
                        <p:par>
                          <p:cTn id="20" fill="hold">
                            <p:stCondLst>
                              <p:cond delay="1000"/>
                            </p:stCondLst>
                            <p:childTnLst>
                              <p:par>
                                <p:cTn id="21" presetID="22" presetClass="entr" presetSubtype="1" fill="hold" nodeType="after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wipe(up)">
                                      <p:cBhvr>
                                        <p:cTn id="23" dur="500"/>
                                        <p:tgtEl>
                                          <p:spTgt spid="11"/>
                                        </p:tgtEl>
                                      </p:cBhvr>
                                    </p:animEffect>
                                  </p:childTnLst>
                                </p:cTn>
                              </p:par>
                              <p:par>
                                <p:cTn id="24" presetID="22" presetClass="entr" presetSubtype="1" fill="hold" grpId="0" nodeType="with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wipe(up)">
                                      <p:cBhvr>
                                        <p:cTn id="26" dur="500"/>
                                        <p:tgtEl>
                                          <p:spTgt spid="12"/>
                                        </p:tgtEl>
                                      </p:cBhvr>
                                    </p:animEffect>
                                  </p:childTnLst>
                                </p:cTn>
                              </p:par>
                              <p:par>
                                <p:cTn id="27" presetID="22" presetClass="entr" presetSubtype="1" fill="hold" nodeType="withEffect">
                                  <p:stCondLst>
                                    <p:cond delay="0"/>
                                  </p:stCondLst>
                                  <p:childTnLst>
                                    <p:set>
                                      <p:cBhvr>
                                        <p:cTn id="28" dur="1" fill="hold">
                                          <p:stCondLst>
                                            <p:cond delay="0"/>
                                          </p:stCondLst>
                                        </p:cTn>
                                        <p:tgtEl>
                                          <p:spTgt spid="10"/>
                                        </p:tgtEl>
                                        <p:attrNameLst>
                                          <p:attrName>style.visibility</p:attrName>
                                        </p:attrNameLst>
                                      </p:cBhvr>
                                      <p:to>
                                        <p:strVal val="visible"/>
                                      </p:to>
                                    </p:set>
                                    <p:animEffect transition="in" filter="wipe(up)">
                                      <p:cBhvr>
                                        <p:cTn id="29" dur="500"/>
                                        <p:tgtEl>
                                          <p:spTgt spid="10"/>
                                        </p:tgtEl>
                                      </p:cBhvr>
                                    </p:animEffect>
                                  </p:childTnLst>
                                </p:cTn>
                              </p:par>
                              <p:par>
                                <p:cTn id="30" presetID="22" presetClass="entr" presetSubtype="1" fill="hold" nodeType="with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wipe(up)">
                                      <p:cBhvr>
                                        <p:cTn id="32" dur="500"/>
                                        <p:tgtEl>
                                          <p:spTgt spid="9"/>
                                        </p:tgtEl>
                                      </p:cBhvr>
                                    </p:animEffect>
                                  </p:childTnLst>
                                </p:cTn>
                              </p:par>
                            </p:childTnLst>
                          </p:cTn>
                        </p:par>
                        <p:par>
                          <p:cTn id="33" fill="hold">
                            <p:stCondLst>
                              <p:cond delay="1500"/>
                            </p:stCondLst>
                            <p:childTnLst>
                              <p:par>
                                <p:cTn id="34" presetID="22" presetClass="entr" presetSubtype="1" fill="hold" grpId="0" nodeType="afterEffect">
                                  <p:stCondLst>
                                    <p:cond delay="0"/>
                                  </p:stCondLst>
                                  <p:childTnLst>
                                    <p:set>
                                      <p:cBhvr>
                                        <p:cTn id="35" dur="1" fill="hold">
                                          <p:stCondLst>
                                            <p:cond delay="0"/>
                                          </p:stCondLst>
                                        </p:cTn>
                                        <p:tgtEl>
                                          <p:spTgt spid="13"/>
                                        </p:tgtEl>
                                        <p:attrNameLst>
                                          <p:attrName>style.visibility</p:attrName>
                                        </p:attrNameLst>
                                      </p:cBhvr>
                                      <p:to>
                                        <p:strVal val="visible"/>
                                      </p:to>
                                    </p:set>
                                    <p:animEffect transition="in" filter="wipe(up)">
                                      <p:cBhvr>
                                        <p:cTn id="36" dur="500"/>
                                        <p:tgtEl>
                                          <p:spTgt spid="13"/>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1" fill="hold" nodeType="clickEffect">
                                  <p:stCondLst>
                                    <p:cond delay="0"/>
                                  </p:stCondLst>
                                  <p:childTnLst>
                                    <p:set>
                                      <p:cBhvr>
                                        <p:cTn id="40" dur="1" fill="hold">
                                          <p:stCondLst>
                                            <p:cond delay="0"/>
                                          </p:stCondLst>
                                        </p:cTn>
                                        <p:tgtEl>
                                          <p:spTgt spid="14"/>
                                        </p:tgtEl>
                                        <p:attrNameLst>
                                          <p:attrName>style.visibility</p:attrName>
                                        </p:attrNameLst>
                                      </p:cBhvr>
                                      <p:to>
                                        <p:strVal val="visible"/>
                                      </p:to>
                                    </p:set>
                                    <p:animEffect transition="in" filter="wipe(up)">
                                      <p:cBhvr>
                                        <p:cTn id="41" dur="500"/>
                                        <p:tgtEl>
                                          <p:spTgt spid="14"/>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2" fill="hold" nodeType="clickEffect">
                                  <p:stCondLst>
                                    <p:cond delay="0"/>
                                  </p:stCondLst>
                                  <p:childTnLst>
                                    <p:set>
                                      <p:cBhvr>
                                        <p:cTn id="45" dur="1" fill="hold">
                                          <p:stCondLst>
                                            <p:cond delay="0"/>
                                          </p:stCondLst>
                                        </p:cTn>
                                        <p:tgtEl>
                                          <p:spTgt spid="22"/>
                                        </p:tgtEl>
                                        <p:attrNameLst>
                                          <p:attrName>style.visibility</p:attrName>
                                        </p:attrNameLst>
                                      </p:cBhvr>
                                      <p:to>
                                        <p:strVal val="visible"/>
                                      </p:to>
                                    </p:set>
                                    <p:animEffect transition="in" filter="wipe(right)">
                                      <p:cBhvr>
                                        <p:cTn id="46" dur="500"/>
                                        <p:tgtEl>
                                          <p:spTgt spid="22"/>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2" fill="hold" nodeType="clickEffect">
                                  <p:stCondLst>
                                    <p:cond delay="0"/>
                                  </p:stCondLst>
                                  <p:childTnLst>
                                    <p:set>
                                      <p:cBhvr>
                                        <p:cTn id="50" dur="1" fill="hold">
                                          <p:stCondLst>
                                            <p:cond delay="0"/>
                                          </p:stCondLst>
                                        </p:cTn>
                                        <p:tgtEl>
                                          <p:spTgt spid="18"/>
                                        </p:tgtEl>
                                        <p:attrNameLst>
                                          <p:attrName>style.visibility</p:attrName>
                                        </p:attrNameLst>
                                      </p:cBhvr>
                                      <p:to>
                                        <p:strVal val="visible"/>
                                      </p:to>
                                    </p:set>
                                    <p:animEffect transition="in" filter="wipe(right)">
                                      <p:cBhvr>
                                        <p:cTn id="51" dur="500"/>
                                        <p:tgtEl>
                                          <p:spTgt spid="18"/>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1" fill="hold" nodeType="clickEffect">
                                  <p:stCondLst>
                                    <p:cond delay="0"/>
                                  </p:stCondLst>
                                  <p:childTnLst>
                                    <p:set>
                                      <p:cBhvr>
                                        <p:cTn id="55" dur="1" fill="hold">
                                          <p:stCondLst>
                                            <p:cond delay="0"/>
                                          </p:stCondLst>
                                        </p:cTn>
                                        <p:tgtEl>
                                          <p:spTgt spid="26"/>
                                        </p:tgtEl>
                                        <p:attrNameLst>
                                          <p:attrName>style.visibility</p:attrName>
                                        </p:attrNameLst>
                                      </p:cBhvr>
                                      <p:to>
                                        <p:strVal val="visible"/>
                                      </p:to>
                                    </p:set>
                                    <p:animEffect transition="in" filter="wipe(up)">
                                      <p:cBhvr>
                                        <p:cTn id="56" dur="500"/>
                                        <p:tgtEl>
                                          <p:spTgt spid="26"/>
                                        </p:tgtEl>
                                      </p:cBhvr>
                                    </p:animEffect>
                                  </p:childTnLst>
                                </p:cTn>
                              </p:par>
                            </p:childTnLst>
                          </p:cTn>
                        </p:par>
                      </p:childTnLst>
                    </p:cTn>
                  </p:par>
                  <p:par>
                    <p:cTn id="57" fill="hold">
                      <p:stCondLst>
                        <p:cond delay="indefinite"/>
                      </p:stCondLst>
                      <p:childTnLst>
                        <p:par>
                          <p:cTn id="58" fill="hold">
                            <p:stCondLst>
                              <p:cond delay="0"/>
                            </p:stCondLst>
                            <p:childTnLst>
                              <p:par>
                                <p:cTn id="59" presetID="16" presetClass="entr" presetSubtype="21" fill="hold" grpId="0" nodeType="clickEffect">
                                  <p:stCondLst>
                                    <p:cond delay="0"/>
                                  </p:stCondLst>
                                  <p:childTnLst>
                                    <p:set>
                                      <p:cBhvr>
                                        <p:cTn id="60" dur="1" fill="hold">
                                          <p:stCondLst>
                                            <p:cond delay="0"/>
                                          </p:stCondLst>
                                        </p:cTn>
                                        <p:tgtEl>
                                          <p:spTgt spid="35"/>
                                        </p:tgtEl>
                                        <p:attrNameLst>
                                          <p:attrName>style.visibility</p:attrName>
                                        </p:attrNameLst>
                                      </p:cBhvr>
                                      <p:to>
                                        <p:strVal val="visible"/>
                                      </p:to>
                                    </p:set>
                                    <p:animEffect transition="in" filter="barn(inVertical)">
                                      <p:cBhvr>
                                        <p:cTn id="61" dur="500"/>
                                        <p:tgtEl>
                                          <p:spTgt spid="35"/>
                                        </p:tgtEl>
                                      </p:cBhvr>
                                    </p:animEffect>
                                  </p:childTnLst>
                                </p:cTn>
                              </p:par>
                              <p:par>
                                <p:cTn id="62" presetID="16" presetClass="entr" presetSubtype="21" fill="hold" nodeType="withEffect">
                                  <p:stCondLst>
                                    <p:cond delay="0"/>
                                  </p:stCondLst>
                                  <p:childTnLst>
                                    <p:set>
                                      <p:cBhvr>
                                        <p:cTn id="63" dur="1" fill="hold">
                                          <p:stCondLst>
                                            <p:cond delay="0"/>
                                          </p:stCondLst>
                                        </p:cTn>
                                        <p:tgtEl>
                                          <p:spTgt spid="31"/>
                                        </p:tgtEl>
                                        <p:attrNameLst>
                                          <p:attrName>style.visibility</p:attrName>
                                        </p:attrNameLst>
                                      </p:cBhvr>
                                      <p:to>
                                        <p:strVal val="visible"/>
                                      </p:to>
                                    </p:set>
                                    <p:animEffect transition="in" filter="barn(inVertical)">
                                      <p:cBhvr>
                                        <p:cTn id="64"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12" grpId="0" animBg="1"/>
      <p:bldP spid="13" grpId="0" animBg="1"/>
      <p:bldP spid="3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vert="horz" lIns="91440" tIns="45720" rIns="91440" bIns="45720" rtlCol="0" anchor="ctr">
            <a:normAutofit/>
          </a:bodyPr>
          <a:lstStyle/>
          <a:p>
            <a:r>
              <a:rPr lang="en-US" altLang="zh-CN" sz="3600" dirty="0">
                <a:solidFill>
                  <a:srgbClr val="403B48"/>
                </a:solidFill>
              </a:rPr>
              <a:t>Identify transactional update</a:t>
            </a:r>
            <a:endParaRPr lang="zh-CN" altLang="en-US" sz="3600" dirty="0">
              <a:solidFill>
                <a:srgbClr val="403B48"/>
              </a:solidFill>
            </a:endParaRPr>
          </a:p>
        </p:txBody>
      </p:sp>
      <p:sp>
        <p:nvSpPr>
          <p:cNvPr id="4" name="内容占位符 2"/>
          <p:cNvSpPr>
            <a:spLocks noGrp="1"/>
          </p:cNvSpPr>
          <p:nvPr>
            <p:ph idx="1"/>
          </p:nvPr>
        </p:nvSpPr>
        <p:spPr>
          <a:xfrm>
            <a:off x="6755854" y="2020771"/>
            <a:ext cx="2237016" cy="533283"/>
          </a:xfrm>
        </p:spPr>
        <p:txBody>
          <a:bodyPr>
            <a:normAutofit fontScale="85000" lnSpcReduction="10000"/>
          </a:bodyPr>
          <a:lstStyle/>
          <a:p>
            <a:pPr marL="0" indent="0" algn="ctr">
              <a:buNone/>
            </a:pPr>
            <a:r>
              <a:rPr lang="en-US" altLang="zh-CN" dirty="0" smtClean="0"/>
              <a:t>relation table</a:t>
            </a:r>
            <a:endParaRPr lang="zh-CN" altLang="en-US" dirty="0"/>
          </a:p>
        </p:txBody>
      </p:sp>
      <p:sp>
        <p:nvSpPr>
          <p:cNvPr id="5" name="矩形 4"/>
          <p:cNvSpPr/>
          <p:nvPr/>
        </p:nvSpPr>
        <p:spPr>
          <a:xfrm>
            <a:off x="3063416" y="2990843"/>
            <a:ext cx="93345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1400" dirty="0">
                <a:solidFill>
                  <a:schemeClr val="tx1"/>
                </a:solidFill>
                <a:latin typeface="微软雅黑" pitchFamily="34" charset="-122"/>
                <a:ea typeface="微软雅黑" pitchFamily="34" charset="-122"/>
              </a:rPr>
              <a:t>A.doc</a:t>
            </a:r>
            <a:endParaRPr lang="zh-CN" altLang="en-US" sz="1400" dirty="0">
              <a:solidFill>
                <a:schemeClr val="tx1"/>
              </a:solidFill>
              <a:latin typeface="微软雅黑" pitchFamily="34" charset="-122"/>
              <a:ea typeface="微软雅黑" pitchFamily="34" charset="-122"/>
            </a:endParaRPr>
          </a:p>
        </p:txBody>
      </p:sp>
      <p:sp>
        <p:nvSpPr>
          <p:cNvPr id="6" name="矩形 5"/>
          <p:cNvSpPr/>
          <p:nvPr/>
        </p:nvSpPr>
        <p:spPr>
          <a:xfrm>
            <a:off x="4798784" y="2990843"/>
            <a:ext cx="1000125"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1400" dirty="0">
                <a:solidFill>
                  <a:schemeClr val="tx1"/>
                </a:solidFill>
                <a:latin typeface="微软雅黑" pitchFamily="34" charset="-122"/>
                <a:ea typeface="微软雅黑" pitchFamily="34" charset="-122"/>
              </a:rPr>
              <a:t>A.tmp1</a:t>
            </a:r>
            <a:endParaRPr lang="zh-CN" altLang="en-US" sz="1400" dirty="0">
              <a:solidFill>
                <a:schemeClr val="tx1"/>
              </a:solidFill>
              <a:latin typeface="微软雅黑" pitchFamily="34" charset="-122"/>
              <a:ea typeface="微软雅黑" pitchFamily="34" charset="-122"/>
            </a:endParaRPr>
          </a:p>
        </p:txBody>
      </p:sp>
      <p:sp>
        <p:nvSpPr>
          <p:cNvPr id="7" name="矩形 6"/>
          <p:cNvSpPr/>
          <p:nvPr/>
        </p:nvSpPr>
        <p:spPr>
          <a:xfrm>
            <a:off x="1276348" y="2990843"/>
            <a:ext cx="100965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1400" dirty="0">
                <a:solidFill>
                  <a:schemeClr val="tx1"/>
                </a:solidFill>
                <a:latin typeface="微软雅黑" pitchFamily="34" charset="-122"/>
                <a:ea typeface="微软雅黑" pitchFamily="34" charset="-122"/>
              </a:rPr>
              <a:t>A.tmp0</a:t>
            </a:r>
            <a:endParaRPr lang="zh-CN" altLang="en-US" sz="1400" dirty="0">
              <a:solidFill>
                <a:schemeClr val="tx1"/>
              </a:solidFill>
              <a:latin typeface="微软雅黑" pitchFamily="34" charset="-122"/>
              <a:ea typeface="微软雅黑" pitchFamily="34" charset="-122"/>
            </a:endParaRPr>
          </a:p>
        </p:txBody>
      </p:sp>
      <p:cxnSp>
        <p:nvCxnSpPr>
          <p:cNvPr id="8" name="直接连接符 7"/>
          <p:cNvCxnSpPr/>
          <p:nvPr/>
        </p:nvCxnSpPr>
        <p:spPr>
          <a:xfrm>
            <a:off x="4457698" y="3514718"/>
            <a:ext cx="0" cy="2795588"/>
          </a:xfrm>
          <a:prstGeom prst="line">
            <a:avLst/>
          </a:prstGeom>
          <a:ln w="19050">
            <a:prstDash val="dash"/>
            <a:tailEnd type="arrow"/>
          </a:ln>
        </p:spPr>
        <p:style>
          <a:lnRef idx="1">
            <a:schemeClr val="accent1"/>
          </a:lnRef>
          <a:fillRef idx="0">
            <a:schemeClr val="accent1"/>
          </a:fillRef>
          <a:effectRef idx="0">
            <a:schemeClr val="accent1"/>
          </a:effectRef>
          <a:fontRef idx="minor">
            <a:schemeClr val="tx1"/>
          </a:fontRef>
        </p:style>
      </p:cxnSp>
      <p:cxnSp>
        <p:nvCxnSpPr>
          <p:cNvPr id="9" name="直接连接符 8"/>
          <p:cNvCxnSpPr/>
          <p:nvPr/>
        </p:nvCxnSpPr>
        <p:spPr>
          <a:xfrm>
            <a:off x="2674705" y="3495668"/>
            <a:ext cx="0" cy="2795588"/>
          </a:xfrm>
          <a:prstGeom prst="line">
            <a:avLst/>
          </a:prstGeom>
          <a:ln w="19050">
            <a:prstDash val="dash"/>
            <a:tailEnd type="arrow"/>
          </a:ln>
        </p:spPr>
        <p:style>
          <a:lnRef idx="1">
            <a:schemeClr val="accent1"/>
          </a:lnRef>
          <a:fillRef idx="0">
            <a:schemeClr val="accent1"/>
          </a:fillRef>
          <a:effectRef idx="0">
            <a:schemeClr val="accent1"/>
          </a:effectRef>
          <a:fontRef idx="minor">
            <a:schemeClr val="tx1"/>
          </a:fontRef>
        </p:style>
      </p:cxnSp>
      <p:cxnSp>
        <p:nvCxnSpPr>
          <p:cNvPr id="10" name="直接连接符 9"/>
          <p:cNvCxnSpPr/>
          <p:nvPr/>
        </p:nvCxnSpPr>
        <p:spPr>
          <a:xfrm>
            <a:off x="811441" y="3181343"/>
            <a:ext cx="0" cy="3109913"/>
          </a:xfrm>
          <a:prstGeom prst="line">
            <a:avLst/>
          </a:prstGeom>
          <a:ln w="19050">
            <a:prstDash val="dash"/>
            <a:headEnd type="none"/>
            <a:tailEnd type="arrow" w="med" len="lg"/>
          </a:ln>
        </p:spPr>
        <p:style>
          <a:lnRef idx="1">
            <a:schemeClr val="accent1"/>
          </a:lnRef>
          <a:fillRef idx="0">
            <a:schemeClr val="accent1"/>
          </a:fillRef>
          <a:effectRef idx="0">
            <a:schemeClr val="accent1"/>
          </a:effectRef>
          <a:fontRef idx="minor">
            <a:schemeClr val="tx1"/>
          </a:fontRef>
        </p:style>
      </p:cxnSp>
      <p:sp>
        <p:nvSpPr>
          <p:cNvPr id="11" name="TextBox 17"/>
          <p:cNvSpPr txBox="1">
            <a:spLocks noChangeArrowheads="1"/>
          </p:cNvSpPr>
          <p:nvPr/>
        </p:nvSpPr>
        <p:spPr bwMode="auto">
          <a:xfrm rot="16200000">
            <a:off x="154217" y="4549768"/>
            <a:ext cx="1295400" cy="3079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eaLnBrk="1" hangingPunct="1"/>
            <a:r>
              <a:rPr lang="en-US" altLang="zh-CN" sz="1400">
                <a:solidFill>
                  <a:srgbClr val="00B0F0"/>
                </a:solidFill>
                <a:latin typeface="微软雅黑" panose="020B0503020204020204" pitchFamily="34" charset="-122"/>
                <a:ea typeface="微软雅黑" panose="020B0503020204020204" pitchFamily="34" charset="-122"/>
              </a:rPr>
              <a:t>Time Line</a:t>
            </a:r>
            <a:endParaRPr lang="zh-CN" altLang="en-US" sz="1400">
              <a:solidFill>
                <a:srgbClr val="00B0F0"/>
              </a:solidFill>
              <a:latin typeface="微软雅黑" panose="020B0503020204020204" pitchFamily="34" charset="-122"/>
              <a:ea typeface="微软雅黑" panose="020B0503020204020204" pitchFamily="34" charset="-122"/>
            </a:endParaRPr>
          </a:p>
        </p:txBody>
      </p:sp>
      <p:sp>
        <p:nvSpPr>
          <p:cNvPr id="12" name="矩形 11"/>
          <p:cNvSpPr/>
          <p:nvPr/>
        </p:nvSpPr>
        <p:spPr>
          <a:xfrm>
            <a:off x="2977691" y="3656006"/>
            <a:ext cx="1133475" cy="381000"/>
          </a:xfrm>
          <a:prstGeom prst="rect">
            <a:avLst/>
          </a:prstGeom>
          <a:solidFill>
            <a:schemeClr val="accent3">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1400" dirty="0">
                <a:solidFill>
                  <a:schemeClr val="accent5">
                    <a:lumMod val="75000"/>
                  </a:schemeClr>
                </a:solidFill>
                <a:latin typeface="微软雅黑" pitchFamily="34" charset="-122"/>
                <a:ea typeface="微软雅黑" pitchFamily="34" charset="-122"/>
              </a:rPr>
              <a:t>Version1</a:t>
            </a:r>
            <a:endParaRPr lang="zh-CN" altLang="en-US" sz="1400" dirty="0">
              <a:solidFill>
                <a:schemeClr val="accent5">
                  <a:lumMod val="75000"/>
                </a:schemeClr>
              </a:solidFill>
              <a:latin typeface="微软雅黑" pitchFamily="34" charset="-122"/>
              <a:ea typeface="微软雅黑" pitchFamily="34" charset="-122"/>
            </a:endParaRPr>
          </a:p>
        </p:txBody>
      </p:sp>
      <p:grpSp>
        <p:nvGrpSpPr>
          <p:cNvPr id="13" name="组合 39"/>
          <p:cNvGrpSpPr>
            <a:grpSpLocks/>
          </p:cNvGrpSpPr>
          <p:nvPr/>
        </p:nvGrpSpPr>
        <p:grpSpPr bwMode="auto">
          <a:xfrm>
            <a:off x="4779734" y="3619493"/>
            <a:ext cx="1133475" cy="928688"/>
            <a:chOff x="3371849" y="3562350"/>
            <a:chExt cx="1133475" cy="929740"/>
          </a:xfrm>
        </p:grpSpPr>
        <p:sp>
          <p:nvSpPr>
            <p:cNvPr id="14" name="矩形 13"/>
            <p:cNvSpPr/>
            <p:nvPr/>
          </p:nvSpPr>
          <p:spPr>
            <a:xfrm>
              <a:off x="3371849" y="4110658"/>
              <a:ext cx="1133475" cy="381432"/>
            </a:xfrm>
            <a:prstGeom prst="rect">
              <a:avLst/>
            </a:prstGeom>
            <a:solidFill>
              <a:schemeClr val="bg1">
                <a:lumMod val="8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1400" dirty="0">
                  <a:solidFill>
                    <a:srgbClr val="FF0000"/>
                  </a:solidFill>
                  <a:latin typeface="微软雅黑" pitchFamily="34" charset="-122"/>
                  <a:ea typeface="微软雅黑" pitchFamily="34" charset="-122"/>
                </a:rPr>
                <a:t>Version2</a:t>
              </a:r>
              <a:endParaRPr lang="zh-CN" altLang="en-US" sz="1400" dirty="0">
                <a:solidFill>
                  <a:srgbClr val="FF0000"/>
                </a:solidFill>
                <a:latin typeface="微软雅黑" pitchFamily="34" charset="-122"/>
                <a:ea typeface="微软雅黑" pitchFamily="34" charset="-122"/>
              </a:endParaRPr>
            </a:p>
          </p:txBody>
        </p:sp>
        <p:cxnSp>
          <p:nvCxnSpPr>
            <p:cNvPr id="15" name="直接连接符 14"/>
            <p:cNvCxnSpPr>
              <a:endCxn id="14" idx="0"/>
            </p:cNvCxnSpPr>
            <p:nvPr/>
          </p:nvCxnSpPr>
          <p:spPr>
            <a:xfrm>
              <a:off x="3938587" y="3854781"/>
              <a:ext cx="0" cy="255878"/>
            </a:xfrm>
            <a:prstGeom prst="line">
              <a:avLst/>
            </a:prstGeom>
            <a:ln w="19050">
              <a:solidFill>
                <a:srgbClr val="0070C0"/>
              </a:solidFill>
              <a:prstDash val="solid"/>
              <a:tailEnd type="stealth" w="med" len="lg"/>
            </a:ln>
          </p:spPr>
          <p:style>
            <a:lnRef idx="1">
              <a:schemeClr val="accent1"/>
            </a:lnRef>
            <a:fillRef idx="0">
              <a:schemeClr val="accent1"/>
            </a:fillRef>
            <a:effectRef idx="0">
              <a:schemeClr val="accent1"/>
            </a:effectRef>
            <a:fontRef idx="minor">
              <a:schemeClr val="tx1"/>
            </a:fontRef>
          </p:style>
        </p:cxnSp>
        <p:sp>
          <p:nvSpPr>
            <p:cNvPr id="16" name="TextBox 36"/>
            <p:cNvSpPr txBox="1">
              <a:spLocks noChangeArrowheads="1"/>
            </p:cNvSpPr>
            <p:nvPr/>
          </p:nvSpPr>
          <p:spPr bwMode="auto">
            <a:xfrm>
              <a:off x="3571875" y="3562350"/>
              <a:ext cx="79057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eaLnBrk="1" hangingPunct="1"/>
              <a:r>
                <a:rPr lang="en-US" altLang="zh-CN" sz="1400">
                  <a:latin typeface="微软雅黑" panose="020B0503020204020204" pitchFamily="34" charset="-122"/>
                  <a:ea typeface="微软雅黑" panose="020B0503020204020204" pitchFamily="34" charset="-122"/>
                </a:rPr>
                <a:t>write</a:t>
              </a:r>
              <a:endParaRPr lang="zh-CN" altLang="en-US" sz="1400">
                <a:latin typeface="微软雅黑" panose="020B0503020204020204" pitchFamily="34" charset="-122"/>
                <a:ea typeface="微软雅黑" panose="020B0503020204020204" pitchFamily="34" charset="-122"/>
              </a:endParaRPr>
            </a:p>
          </p:txBody>
        </p:sp>
      </p:grpSp>
      <p:grpSp>
        <p:nvGrpSpPr>
          <p:cNvPr id="17" name="组合 16"/>
          <p:cNvGrpSpPr/>
          <p:nvPr/>
        </p:nvGrpSpPr>
        <p:grpSpPr>
          <a:xfrm>
            <a:off x="2992211" y="4357681"/>
            <a:ext cx="1787523" cy="1069975"/>
            <a:chOff x="2992211" y="4357681"/>
            <a:chExt cx="1787523" cy="1069975"/>
          </a:xfrm>
        </p:grpSpPr>
        <p:sp>
          <p:nvSpPr>
            <p:cNvPr id="18" name="矩形 17"/>
            <p:cNvSpPr/>
            <p:nvPr/>
          </p:nvSpPr>
          <p:spPr bwMode="auto">
            <a:xfrm>
              <a:off x="2992211" y="5046656"/>
              <a:ext cx="1133475" cy="381000"/>
            </a:xfrm>
            <a:prstGeom prst="rect">
              <a:avLst/>
            </a:prstGeom>
            <a:solidFill>
              <a:schemeClr val="bg1">
                <a:lumMod val="8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1400" dirty="0">
                  <a:solidFill>
                    <a:srgbClr val="FF0000"/>
                  </a:solidFill>
                  <a:latin typeface="微软雅黑" pitchFamily="34" charset="-122"/>
                  <a:ea typeface="微软雅黑" pitchFamily="34" charset="-122"/>
                </a:rPr>
                <a:t>Version2</a:t>
              </a:r>
              <a:endParaRPr lang="zh-CN" altLang="en-US" sz="1400" dirty="0">
                <a:solidFill>
                  <a:srgbClr val="FF0000"/>
                </a:solidFill>
                <a:latin typeface="微软雅黑" pitchFamily="34" charset="-122"/>
                <a:ea typeface="微软雅黑" pitchFamily="34" charset="-122"/>
              </a:endParaRPr>
            </a:p>
          </p:txBody>
        </p:sp>
        <p:cxnSp>
          <p:nvCxnSpPr>
            <p:cNvPr id="19" name="直接连接符 18"/>
            <p:cNvCxnSpPr>
              <a:stCxn id="14" idx="1"/>
              <a:endCxn id="18" idx="0"/>
            </p:cNvCxnSpPr>
            <p:nvPr/>
          </p:nvCxnSpPr>
          <p:spPr bwMode="auto">
            <a:xfrm flipH="1">
              <a:off x="3558949" y="4357681"/>
              <a:ext cx="1220785" cy="688975"/>
            </a:xfrm>
            <a:prstGeom prst="line">
              <a:avLst/>
            </a:prstGeom>
            <a:ln w="19050">
              <a:solidFill>
                <a:srgbClr val="0070C0"/>
              </a:solidFill>
              <a:prstDash val="solid"/>
              <a:tailEnd type="stealth" w="med" len="lg"/>
            </a:ln>
          </p:spPr>
          <p:style>
            <a:lnRef idx="1">
              <a:schemeClr val="accent1"/>
            </a:lnRef>
            <a:fillRef idx="0">
              <a:schemeClr val="accent1"/>
            </a:fillRef>
            <a:effectRef idx="0">
              <a:schemeClr val="accent1"/>
            </a:effectRef>
            <a:fontRef idx="minor">
              <a:schemeClr val="tx1"/>
            </a:fontRef>
          </p:style>
        </p:cxnSp>
        <p:sp>
          <p:nvSpPr>
            <p:cNvPr id="20" name="TextBox 37"/>
            <p:cNvSpPr txBox="1">
              <a:spLocks noChangeArrowheads="1"/>
            </p:cNvSpPr>
            <p:nvPr/>
          </p:nvSpPr>
          <p:spPr bwMode="auto">
            <a:xfrm>
              <a:off x="3344637" y="4498519"/>
              <a:ext cx="971550" cy="3079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eaLnBrk="1" hangingPunct="1"/>
              <a:r>
                <a:rPr lang="en-US" altLang="zh-CN" sz="1400" dirty="0">
                  <a:latin typeface="微软雅黑" panose="020B0503020204020204" pitchFamily="34" charset="-122"/>
                  <a:ea typeface="微软雅黑" panose="020B0503020204020204" pitchFamily="34" charset="-122"/>
                </a:rPr>
                <a:t>rename</a:t>
              </a:r>
              <a:endParaRPr lang="zh-CN" altLang="en-US" sz="1400" dirty="0">
                <a:latin typeface="微软雅黑" panose="020B0503020204020204" pitchFamily="34" charset="-122"/>
                <a:ea typeface="微软雅黑" panose="020B0503020204020204" pitchFamily="34" charset="-122"/>
              </a:endParaRPr>
            </a:p>
          </p:txBody>
        </p:sp>
      </p:grpSp>
      <p:grpSp>
        <p:nvGrpSpPr>
          <p:cNvPr id="21" name="组合 40"/>
          <p:cNvGrpSpPr>
            <a:grpSpLocks/>
          </p:cNvGrpSpPr>
          <p:nvPr/>
        </p:nvGrpSpPr>
        <p:grpSpPr bwMode="auto">
          <a:xfrm>
            <a:off x="1214436" y="3846506"/>
            <a:ext cx="1763255" cy="1054104"/>
            <a:chOff x="604837" y="3789849"/>
            <a:chExt cx="1763255" cy="1054666"/>
          </a:xfrm>
        </p:grpSpPr>
        <p:sp>
          <p:nvSpPr>
            <p:cNvPr id="22" name="矩形 21"/>
            <p:cNvSpPr/>
            <p:nvPr/>
          </p:nvSpPr>
          <p:spPr>
            <a:xfrm>
              <a:off x="604837" y="4463312"/>
              <a:ext cx="1133475" cy="381203"/>
            </a:xfrm>
            <a:prstGeom prst="rect">
              <a:avLst/>
            </a:prstGeom>
            <a:solidFill>
              <a:schemeClr val="accent3">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1400" dirty="0">
                  <a:solidFill>
                    <a:schemeClr val="accent5">
                      <a:lumMod val="75000"/>
                    </a:schemeClr>
                  </a:solidFill>
                  <a:latin typeface="微软雅黑" pitchFamily="34" charset="-122"/>
                  <a:ea typeface="微软雅黑" pitchFamily="34" charset="-122"/>
                </a:rPr>
                <a:t>Version1</a:t>
              </a:r>
              <a:endParaRPr lang="zh-CN" altLang="en-US" sz="1400" dirty="0">
                <a:solidFill>
                  <a:schemeClr val="accent5">
                    <a:lumMod val="75000"/>
                  </a:schemeClr>
                </a:solidFill>
                <a:latin typeface="微软雅黑" pitchFamily="34" charset="-122"/>
                <a:ea typeface="微软雅黑" pitchFamily="34" charset="-122"/>
              </a:endParaRPr>
            </a:p>
          </p:txBody>
        </p:sp>
        <p:cxnSp>
          <p:nvCxnSpPr>
            <p:cNvPr id="23" name="直接连接符 22"/>
            <p:cNvCxnSpPr>
              <a:stCxn id="12" idx="1"/>
              <a:endCxn id="22" idx="0"/>
            </p:cNvCxnSpPr>
            <p:nvPr/>
          </p:nvCxnSpPr>
          <p:spPr>
            <a:xfrm flipH="1">
              <a:off x="1171575" y="3789849"/>
              <a:ext cx="1196517" cy="673463"/>
            </a:xfrm>
            <a:prstGeom prst="line">
              <a:avLst/>
            </a:prstGeom>
            <a:ln w="19050">
              <a:solidFill>
                <a:srgbClr val="0070C0"/>
              </a:solidFill>
              <a:prstDash val="solid"/>
              <a:tailEnd type="stealth" w="med" len="lg"/>
            </a:ln>
          </p:spPr>
          <p:style>
            <a:lnRef idx="1">
              <a:schemeClr val="accent1"/>
            </a:lnRef>
            <a:fillRef idx="0">
              <a:schemeClr val="accent1"/>
            </a:fillRef>
            <a:effectRef idx="0">
              <a:schemeClr val="accent1"/>
            </a:effectRef>
            <a:fontRef idx="minor">
              <a:schemeClr val="tx1"/>
            </a:fontRef>
          </p:style>
        </p:cxnSp>
        <p:sp>
          <p:nvSpPr>
            <p:cNvPr id="24" name="TextBox 38"/>
            <p:cNvSpPr txBox="1">
              <a:spLocks noChangeArrowheads="1"/>
            </p:cNvSpPr>
            <p:nvPr/>
          </p:nvSpPr>
          <p:spPr bwMode="auto">
            <a:xfrm>
              <a:off x="942975" y="3931682"/>
              <a:ext cx="97155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eaLnBrk="1" hangingPunct="1"/>
              <a:r>
                <a:rPr lang="en-US" altLang="zh-CN" sz="1400">
                  <a:latin typeface="微软雅黑" panose="020B0503020204020204" pitchFamily="34" charset="-122"/>
                  <a:ea typeface="微软雅黑" panose="020B0503020204020204" pitchFamily="34" charset="-122"/>
                </a:rPr>
                <a:t>rename</a:t>
              </a:r>
              <a:endParaRPr lang="zh-CN" altLang="en-US" sz="1400">
                <a:latin typeface="微软雅黑" panose="020B0503020204020204" pitchFamily="34" charset="-122"/>
                <a:ea typeface="微软雅黑" panose="020B0503020204020204" pitchFamily="34" charset="-122"/>
              </a:endParaRPr>
            </a:p>
          </p:txBody>
        </p:sp>
      </p:grpSp>
      <p:grpSp>
        <p:nvGrpSpPr>
          <p:cNvPr id="25" name="组合 43"/>
          <p:cNvGrpSpPr>
            <a:grpSpLocks/>
          </p:cNvGrpSpPr>
          <p:nvPr/>
        </p:nvGrpSpPr>
        <p:grpSpPr bwMode="auto">
          <a:xfrm>
            <a:off x="1214436" y="4900610"/>
            <a:ext cx="1147762" cy="1028692"/>
            <a:chOff x="604837" y="4843687"/>
            <a:chExt cx="1147763" cy="1029528"/>
          </a:xfrm>
        </p:grpSpPr>
        <p:sp>
          <p:nvSpPr>
            <p:cNvPr id="26" name="矩形 25"/>
            <p:cNvSpPr/>
            <p:nvPr/>
          </p:nvSpPr>
          <p:spPr>
            <a:xfrm>
              <a:off x="604837" y="5491906"/>
              <a:ext cx="1133476" cy="381309"/>
            </a:xfrm>
            <a:prstGeom prst="rect">
              <a:avLst/>
            </a:prstGeom>
            <a:noFill/>
            <a:ln>
              <a:solidFill>
                <a:schemeClr val="accent5">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1400" dirty="0">
                  <a:solidFill>
                    <a:schemeClr val="accent5">
                      <a:lumMod val="75000"/>
                    </a:schemeClr>
                  </a:solidFill>
                  <a:latin typeface="微软雅黑" pitchFamily="34" charset="-122"/>
                  <a:ea typeface="微软雅黑" pitchFamily="34" charset="-122"/>
                </a:rPr>
                <a:t>Version1</a:t>
              </a:r>
              <a:endParaRPr lang="zh-CN" altLang="en-US" sz="1400" dirty="0">
                <a:solidFill>
                  <a:schemeClr val="accent5">
                    <a:lumMod val="75000"/>
                  </a:schemeClr>
                </a:solidFill>
                <a:latin typeface="微软雅黑" pitchFamily="34" charset="-122"/>
                <a:ea typeface="微软雅黑" pitchFamily="34" charset="-122"/>
              </a:endParaRPr>
            </a:p>
          </p:txBody>
        </p:sp>
        <p:cxnSp>
          <p:nvCxnSpPr>
            <p:cNvPr id="27" name="直接连接符 26"/>
            <p:cNvCxnSpPr>
              <a:stCxn id="22" idx="2"/>
              <a:endCxn id="26" idx="0"/>
            </p:cNvCxnSpPr>
            <p:nvPr/>
          </p:nvCxnSpPr>
          <p:spPr>
            <a:xfrm flipH="1">
              <a:off x="1171575" y="4843687"/>
              <a:ext cx="14514" cy="648219"/>
            </a:xfrm>
            <a:prstGeom prst="line">
              <a:avLst/>
            </a:prstGeom>
            <a:ln w="19050">
              <a:solidFill>
                <a:srgbClr val="0070C0"/>
              </a:solidFill>
              <a:prstDash val="solid"/>
              <a:tailEnd type="stealth" w="med" len="lg"/>
            </a:ln>
          </p:spPr>
          <p:style>
            <a:lnRef idx="1">
              <a:schemeClr val="accent1"/>
            </a:lnRef>
            <a:fillRef idx="0">
              <a:schemeClr val="accent1"/>
            </a:fillRef>
            <a:effectRef idx="0">
              <a:schemeClr val="accent1"/>
            </a:effectRef>
            <a:fontRef idx="minor">
              <a:schemeClr val="tx1"/>
            </a:fontRef>
          </p:style>
        </p:cxnSp>
        <p:sp>
          <p:nvSpPr>
            <p:cNvPr id="28" name="TextBox 42"/>
            <p:cNvSpPr txBox="1">
              <a:spLocks noChangeArrowheads="1"/>
            </p:cNvSpPr>
            <p:nvPr/>
          </p:nvSpPr>
          <p:spPr bwMode="auto">
            <a:xfrm>
              <a:off x="781050" y="4989245"/>
              <a:ext cx="97155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eaLnBrk="1" hangingPunct="1"/>
              <a:r>
                <a:rPr lang="en-US" altLang="zh-CN" sz="1400">
                  <a:latin typeface="微软雅黑" panose="020B0503020204020204" pitchFamily="34" charset="-122"/>
                  <a:ea typeface="微软雅黑" panose="020B0503020204020204" pitchFamily="34" charset="-122"/>
                </a:rPr>
                <a:t>delete</a:t>
              </a:r>
              <a:endParaRPr lang="zh-CN" altLang="en-US" sz="1400">
                <a:latin typeface="微软雅黑" panose="020B0503020204020204" pitchFamily="34" charset="-122"/>
                <a:ea typeface="微软雅黑" panose="020B0503020204020204" pitchFamily="34" charset="-122"/>
              </a:endParaRPr>
            </a:p>
          </p:txBody>
        </p:sp>
      </p:grpSp>
      <p:grpSp>
        <p:nvGrpSpPr>
          <p:cNvPr id="29" name="组合 28"/>
          <p:cNvGrpSpPr/>
          <p:nvPr/>
        </p:nvGrpSpPr>
        <p:grpSpPr>
          <a:xfrm>
            <a:off x="1766655" y="2566981"/>
            <a:ext cx="3536271" cy="423862"/>
            <a:chOff x="1766655" y="2566981"/>
            <a:chExt cx="3536271" cy="423862"/>
          </a:xfrm>
        </p:grpSpPr>
        <p:cxnSp>
          <p:nvCxnSpPr>
            <p:cNvPr id="30" name="直接连接符 29"/>
            <p:cNvCxnSpPr/>
            <p:nvPr/>
          </p:nvCxnSpPr>
          <p:spPr>
            <a:xfrm flipH="1">
              <a:off x="1766655" y="2566981"/>
              <a:ext cx="1" cy="423862"/>
            </a:xfrm>
            <a:prstGeom prst="line">
              <a:avLst/>
            </a:prstGeom>
            <a:ln w="19050">
              <a:solidFill>
                <a:srgbClr val="FF0000"/>
              </a:solidFill>
              <a:prstDash val="solid"/>
              <a:tailEnd type="stealth" w="med" len="lg"/>
            </a:ln>
          </p:spPr>
          <p:style>
            <a:lnRef idx="1">
              <a:schemeClr val="accent1"/>
            </a:lnRef>
            <a:fillRef idx="0">
              <a:schemeClr val="accent1"/>
            </a:fillRef>
            <a:effectRef idx="0">
              <a:schemeClr val="accent1"/>
            </a:effectRef>
            <a:fontRef idx="minor">
              <a:schemeClr val="tx1"/>
            </a:fontRef>
          </p:style>
        </p:cxnSp>
        <p:cxnSp>
          <p:nvCxnSpPr>
            <p:cNvPr id="31" name="直接连接符 30"/>
            <p:cNvCxnSpPr/>
            <p:nvPr/>
          </p:nvCxnSpPr>
          <p:spPr>
            <a:xfrm>
              <a:off x="5302926" y="2568568"/>
              <a:ext cx="0" cy="409575"/>
            </a:xfrm>
            <a:prstGeom prst="line">
              <a:avLst/>
            </a:prstGeom>
            <a:ln w="19050">
              <a:solidFill>
                <a:srgbClr val="FF0000"/>
              </a:solidFill>
              <a:prstDash val="solid"/>
              <a:tailEnd type="stealth" w="med" len="lg"/>
            </a:ln>
          </p:spPr>
          <p:style>
            <a:lnRef idx="1">
              <a:schemeClr val="accent1"/>
            </a:lnRef>
            <a:fillRef idx="0">
              <a:schemeClr val="accent1"/>
            </a:fillRef>
            <a:effectRef idx="0">
              <a:schemeClr val="accent1"/>
            </a:effectRef>
            <a:fontRef idx="minor">
              <a:schemeClr val="tx1"/>
            </a:fontRef>
          </p:style>
        </p:cxnSp>
        <p:cxnSp>
          <p:nvCxnSpPr>
            <p:cNvPr id="32" name="直接连接符 31"/>
            <p:cNvCxnSpPr/>
            <p:nvPr/>
          </p:nvCxnSpPr>
          <p:spPr>
            <a:xfrm>
              <a:off x="1781174" y="2566981"/>
              <a:ext cx="3521752" cy="1587"/>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33" name="TextBox 39"/>
          <p:cNvSpPr txBox="1">
            <a:spLocks noChangeArrowheads="1"/>
          </p:cNvSpPr>
          <p:nvPr/>
        </p:nvSpPr>
        <p:spPr bwMode="auto">
          <a:xfrm>
            <a:off x="3050266" y="2185754"/>
            <a:ext cx="930275" cy="3683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eaLnBrk="1" hangingPunct="1"/>
            <a:r>
              <a:rPr lang="en-US" altLang="zh-CN" sz="1800" dirty="0">
                <a:solidFill>
                  <a:srgbClr val="FF0000"/>
                </a:solidFill>
                <a:latin typeface="微软雅黑" panose="020B0503020204020204" pitchFamily="34" charset="-122"/>
                <a:ea typeface="微软雅黑" panose="020B0503020204020204" pitchFamily="34" charset="-122"/>
              </a:rPr>
              <a:t> delta</a:t>
            </a:r>
            <a:endParaRPr lang="zh-CN" altLang="en-US" sz="1800" dirty="0">
              <a:solidFill>
                <a:srgbClr val="FF0000"/>
              </a:solidFill>
              <a:latin typeface="微软雅黑" panose="020B0503020204020204" pitchFamily="34" charset="-122"/>
              <a:ea typeface="微软雅黑" panose="020B0503020204020204" pitchFamily="34" charset="-122"/>
            </a:endParaRPr>
          </a:p>
        </p:txBody>
      </p:sp>
      <p:grpSp>
        <p:nvGrpSpPr>
          <p:cNvPr id="34" name="组合 33"/>
          <p:cNvGrpSpPr/>
          <p:nvPr/>
        </p:nvGrpSpPr>
        <p:grpSpPr>
          <a:xfrm>
            <a:off x="2155144" y="3181343"/>
            <a:ext cx="1145951" cy="457090"/>
            <a:chOff x="2155144" y="3181343"/>
            <a:chExt cx="1145951" cy="457090"/>
          </a:xfrm>
        </p:grpSpPr>
        <p:cxnSp>
          <p:nvCxnSpPr>
            <p:cNvPr id="35" name="直接连接符 34"/>
            <p:cNvCxnSpPr>
              <a:stCxn id="5" idx="1"/>
              <a:endCxn id="7" idx="3"/>
            </p:cNvCxnSpPr>
            <p:nvPr/>
          </p:nvCxnSpPr>
          <p:spPr>
            <a:xfrm flipH="1">
              <a:off x="2285998" y="3181343"/>
              <a:ext cx="777418" cy="0"/>
            </a:xfrm>
            <a:prstGeom prst="line">
              <a:avLst/>
            </a:prstGeom>
            <a:ln w="19050">
              <a:solidFill>
                <a:srgbClr val="FF0000"/>
              </a:solidFill>
              <a:prstDash val="solid"/>
              <a:tailEnd type="stealth" w="med" len="lg"/>
            </a:ln>
          </p:spPr>
          <p:style>
            <a:lnRef idx="1">
              <a:schemeClr val="accent1"/>
            </a:lnRef>
            <a:fillRef idx="0">
              <a:schemeClr val="accent1"/>
            </a:fillRef>
            <a:effectRef idx="0">
              <a:schemeClr val="accent1"/>
            </a:effectRef>
            <a:fontRef idx="minor">
              <a:schemeClr val="tx1"/>
            </a:fontRef>
          </p:style>
        </p:cxnSp>
        <p:sp>
          <p:nvSpPr>
            <p:cNvPr id="36" name="TextBox 39"/>
            <p:cNvSpPr txBox="1">
              <a:spLocks noChangeArrowheads="1"/>
            </p:cNvSpPr>
            <p:nvPr/>
          </p:nvSpPr>
          <p:spPr bwMode="auto">
            <a:xfrm>
              <a:off x="2155144" y="3269101"/>
              <a:ext cx="1145951" cy="369332"/>
            </a:xfrm>
            <a:prstGeom prst="rect">
              <a:avLst/>
            </a:prstGeom>
            <a:noFill/>
            <a:ln>
              <a:noFill/>
            </a:ln>
          </p:spPr>
          <p:txBody>
            <a:bodyPr wrap="square">
              <a:spAutoFit/>
            </a:bodyP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eaLnBrk="1" hangingPunct="1"/>
              <a:r>
                <a:rPr lang="en-US" altLang="zh-CN" sz="1800" dirty="0" smtClean="0">
                  <a:solidFill>
                    <a:srgbClr val="FF0000"/>
                  </a:solidFill>
                  <a:latin typeface="微软雅黑" panose="020B0503020204020204" pitchFamily="34" charset="-122"/>
                  <a:ea typeface="微软雅黑" panose="020B0503020204020204" pitchFamily="34" charset="-122"/>
                </a:rPr>
                <a:t>relation</a:t>
              </a:r>
              <a:endParaRPr lang="zh-CN" altLang="en-US" sz="1800" dirty="0">
                <a:solidFill>
                  <a:srgbClr val="FF0000"/>
                </a:solidFill>
                <a:latin typeface="微软雅黑" panose="020B0503020204020204" pitchFamily="34" charset="-122"/>
                <a:ea typeface="微软雅黑" panose="020B0503020204020204" pitchFamily="34" charset="-122"/>
              </a:endParaRPr>
            </a:p>
          </p:txBody>
        </p:sp>
      </p:grpSp>
      <p:grpSp>
        <p:nvGrpSpPr>
          <p:cNvPr id="37" name="组合 36"/>
          <p:cNvGrpSpPr/>
          <p:nvPr/>
        </p:nvGrpSpPr>
        <p:grpSpPr>
          <a:xfrm>
            <a:off x="3883704" y="3181343"/>
            <a:ext cx="1145951" cy="435770"/>
            <a:chOff x="3883704" y="3181343"/>
            <a:chExt cx="1145951" cy="435770"/>
          </a:xfrm>
        </p:grpSpPr>
        <p:cxnSp>
          <p:nvCxnSpPr>
            <p:cNvPr id="38" name="直接连接符 37"/>
            <p:cNvCxnSpPr>
              <a:stCxn id="6" idx="1"/>
              <a:endCxn id="5" idx="3"/>
            </p:cNvCxnSpPr>
            <p:nvPr/>
          </p:nvCxnSpPr>
          <p:spPr>
            <a:xfrm flipH="1">
              <a:off x="3996866" y="3181343"/>
              <a:ext cx="801918" cy="0"/>
            </a:xfrm>
            <a:prstGeom prst="line">
              <a:avLst/>
            </a:prstGeom>
            <a:ln w="19050">
              <a:solidFill>
                <a:srgbClr val="FF0000"/>
              </a:solidFill>
              <a:prstDash val="solid"/>
              <a:tailEnd type="stealth" w="med" len="lg"/>
            </a:ln>
          </p:spPr>
          <p:style>
            <a:lnRef idx="1">
              <a:schemeClr val="accent1"/>
            </a:lnRef>
            <a:fillRef idx="0">
              <a:schemeClr val="accent1"/>
            </a:fillRef>
            <a:effectRef idx="0">
              <a:schemeClr val="accent1"/>
            </a:effectRef>
            <a:fontRef idx="minor">
              <a:schemeClr val="tx1"/>
            </a:fontRef>
          </p:style>
        </p:cxnSp>
        <p:sp>
          <p:nvSpPr>
            <p:cNvPr id="39" name="TextBox 39"/>
            <p:cNvSpPr txBox="1">
              <a:spLocks noChangeArrowheads="1"/>
            </p:cNvSpPr>
            <p:nvPr/>
          </p:nvSpPr>
          <p:spPr bwMode="auto">
            <a:xfrm>
              <a:off x="3883704" y="3247781"/>
              <a:ext cx="1145951" cy="369332"/>
            </a:xfrm>
            <a:prstGeom prst="rect">
              <a:avLst/>
            </a:prstGeom>
            <a:noFill/>
            <a:ln>
              <a:noFill/>
            </a:ln>
          </p:spPr>
          <p:txBody>
            <a:bodyPr wrap="square">
              <a:spAutoFit/>
            </a:bodyP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eaLnBrk="1" hangingPunct="1"/>
              <a:r>
                <a:rPr lang="en-US" altLang="zh-CN" sz="1800" dirty="0" smtClean="0">
                  <a:solidFill>
                    <a:srgbClr val="FF0000"/>
                  </a:solidFill>
                  <a:latin typeface="微软雅黑" panose="020B0503020204020204" pitchFamily="34" charset="-122"/>
                  <a:ea typeface="微软雅黑" panose="020B0503020204020204" pitchFamily="34" charset="-122"/>
                </a:rPr>
                <a:t>relation</a:t>
              </a:r>
              <a:endParaRPr lang="zh-CN" altLang="en-US" sz="1800" dirty="0">
                <a:solidFill>
                  <a:srgbClr val="FF0000"/>
                </a:solidFill>
                <a:latin typeface="微软雅黑" panose="020B0503020204020204" pitchFamily="34" charset="-122"/>
                <a:ea typeface="微软雅黑" panose="020B0503020204020204" pitchFamily="34" charset="-122"/>
              </a:endParaRPr>
            </a:p>
          </p:txBody>
        </p:sp>
      </p:grpSp>
      <p:sp>
        <p:nvSpPr>
          <p:cNvPr id="40" name="流程图: 文档 39"/>
          <p:cNvSpPr/>
          <p:nvPr/>
        </p:nvSpPr>
        <p:spPr>
          <a:xfrm>
            <a:off x="7075413" y="2686626"/>
            <a:ext cx="1749265" cy="1656184"/>
          </a:xfrm>
          <a:prstGeom prst="flowChartDocumen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1" name="TextBox 241"/>
          <p:cNvSpPr txBox="1"/>
          <p:nvPr/>
        </p:nvSpPr>
        <p:spPr>
          <a:xfrm>
            <a:off x="7075414" y="2726593"/>
            <a:ext cx="1749265" cy="369332"/>
          </a:xfrm>
          <a:prstGeom prst="rect">
            <a:avLst/>
          </a:prstGeom>
          <a:noFill/>
        </p:spPr>
        <p:txBody>
          <a:bodyPr wrap="square" rtlCol="0">
            <a:spAutoFit/>
          </a:bodyPr>
          <a:lstStyle/>
          <a:p>
            <a:r>
              <a:rPr lang="en-US" altLang="zh-CN" dirty="0" smtClean="0"/>
              <a:t>A.doc -&gt; A.tmp0</a:t>
            </a:r>
          </a:p>
        </p:txBody>
      </p:sp>
      <p:sp>
        <p:nvSpPr>
          <p:cNvPr id="42" name="TextBox 241"/>
          <p:cNvSpPr txBox="1"/>
          <p:nvPr/>
        </p:nvSpPr>
        <p:spPr>
          <a:xfrm>
            <a:off x="7082672" y="3053165"/>
            <a:ext cx="1749265" cy="369332"/>
          </a:xfrm>
          <a:prstGeom prst="rect">
            <a:avLst/>
          </a:prstGeom>
          <a:noFill/>
        </p:spPr>
        <p:txBody>
          <a:bodyPr wrap="square" rtlCol="0">
            <a:spAutoFit/>
          </a:bodyPr>
          <a:lstStyle/>
          <a:p>
            <a:r>
              <a:rPr lang="en-US" altLang="zh-CN" dirty="0" smtClean="0"/>
              <a:t>A.tmp1 -&gt; A.doc</a:t>
            </a:r>
          </a:p>
        </p:txBody>
      </p:sp>
      <p:grpSp>
        <p:nvGrpSpPr>
          <p:cNvPr id="43" name="组合 63"/>
          <p:cNvGrpSpPr>
            <a:grpSpLocks/>
          </p:cNvGrpSpPr>
          <p:nvPr/>
        </p:nvGrpSpPr>
        <p:grpSpPr bwMode="auto">
          <a:xfrm>
            <a:off x="4397825" y="1599845"/>
            <a:ext cx="2066925" cy="1020762"/>
            <a:chOff x="1190625" y="2384801"/>
            <a:chExt cx="1847850" cy="776130"/>
          </a:xfrm>
        </p:grpSpPr>
        <p:sp>
          <p:nvSpPr>
            <p:cNvPr id="44" name="爆炸形 1 43"/>
            <p:cNvSpPr/>
            <p:nvPr/>
          </p:nvSpPr>
          <p:spPr>
            <a:xfrm>
              <a:off x="1190625" y="2384801"/>
              <a:ext cx="1847850" cy="690430"/>
            </a:xfrm>
            <a:prstGeom prst="irregularSeal1">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800"/>
            </a:p>
          </p:txBody>
        </p:sp>
        <p:sp>
          <p:nvSpPr>
            <p:cNvPr id="45" name="TextBox 65"/>
            <p:cNvSpPr txBox="1">
              <a:spLocks noChangeArrowheads="1"/>
            </p:cNvSpPr>
            <p:nvPr/>
          </p:nvSpPr>
          <p:spPr bwMode="auto">
            <a:xfrm>
              <a:off x="1657350" y="2514600"/>
              <a:ext cx="98107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eaLnBrk="1" hangingPunct="1"/>
              <a:r>
                <a:rPr lang="en-US" altLang="zh-CN" sz="1800">
                  <a:solidFill>
                    <a:srgbClr val="00B0F0"/>
                  </a:solidFill>
                  <a:latin typeface="微软雅黑" panose="020B0503020204020204" pitchFamily="34" charset="-122"/>
                  <a:ea typeface="微软雅黑" panose="020B0503020204020204" pitchFamily="34" charset="-122"/>
                </a:rPr>
                <a:t>Trigger</a:t>
              </a:r>
              <a:endParaRPr lang="zh-CN" altLang="en-US" sz="1800">
                <a:solidFill>
                  <a:srgbClr val="00B0F0"/>
                </a:solidFill>
                <a:latin typeface="微软雅黑" panose="020B0503020204020204" pitchFamily="34" charset="-122"/>
                <a:ea typeface="微软雅黑" panose="020B0503020204020204" pitchFamily="34" charset="-122"/>
              </a:endParaRPr>
            </a:p>
          </p:txBody>
        </p:sp>
      </p:grpSp>
    </p:spTree>
    <p:custDataLst>
      <p:tags r:id="rId1"/>
    </p:custDataLst>
    <p:extLst>
      <p:ext uri="{BB962C8B-B14F-4D97-AF65-F5344CB8AC3E}">
        <p14:creationId xmlns:p14="http://schemas.microsoft.com/office/powerpoint/2010/main" val="2462927138"/>
      </p:ext>
    </p:extLst>
  </p:cSld>
  <p:clrMapOvr>
    <a:masterClrMapping/>
  </p:clrMapOvr>
  <mc:AlternateContent xmlns:mc="http://schemas.openxmlformats.org/markup-compatibility/2006">
    <mc:Choice xmlns:p14="http://schemas.microsoft.com/office/powerpoint/2010/main" Requires="p14">
      <p:transition spd="slow" p14:dur="2000" advTm="63576"/>
    </mc:Choice>
    <mc:Fallback>
      <p:transition spd="slow" advTm="6357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1000"/>
                                        <p:tgtEl>
                                          <p:spTgt spid="6"/>
                                        </p:tgtEl>
                                      </p:cBhvr>
                                    </p:animEffect>
                                    <p:anim calcmode="lin" valueType="num">
                                      <p:cBhvr>
                                        <p:cTn id="18" dur="1000" fill="hold"/>
                                        <p:tgtEl>
                                          <p:spTgt spid="6"/>
                                        </p:tgtEl>
                                        <p:attrNameLst>
                                          <p:attrName>ppt_x</p:attrName>
                                        </p:attrNameLst>
                                      </p:cBhvr>
                                      <p:tavLst>
                                        <p:tav tm="0">
                                          <p:val>
                                            <p:strVal val="#ppt_x"/>
                                          </p:val>
                                        </p:tav>
                                        <p:tav tm="100000">
                                          <p:val>
                                            <p:strVal val="#ppt_x"/>
                                          </p:val>
                                        </p:tav>
                                      </p:tavLst>
                                    </p:anim>
                                    <p:anim calcmode="lin" valueType="num">
                                      <p:cBhvr>
                                        <p:cTn id="19" dur="1000" fill="hold"/>
                                        <p:tgtEl>
                                          <p:spTgt spid="6"/>
                                        </p:tgtEl>
                                        <p:attrNameLst>
                                          <p:attrName>ppt_y</p:attrName>
                                        </p:attrNameLst>
                                      </p:cBhvr>
                                      <p:tavLst>
                                        <p:tav tm="0">
                                          <p:val>
                                            <p:strVal val="#ppt_y+.1"/>
                                          </p:val>
                                        </p:tav>
                                        <p:tav tm="100000">
                                          <p:val>
                                            <p:strVal val="#ppt_y"/>
                                          </p:val>
                                        </p:tav>
                                      </p:tavLst>
                                    </p:anim>
                                  </p:childTnLst>
                                </p:cTn>
                              </p:par>
                            </p:childTnLst>
                          </p:cTn>
                        </p:par>
                        <p:par>
                          <p:cTn id="20" fill="hold">
                            <p:stCondLst>
                              <p:cond delay="1000"/>
                            </p:stCondLst>
                            <p:childTnLst>
                              <p:par>
                                <p:cTn id="21" presetID="22" presetClass="entr" presetSubtype="1" fill="hold" nodeType="after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wipe(up)">
                                      <p:cBhvr>
                                        <p:cTn id="23" dur="500"/>
                                        <p:tgtEl>
                                          <p:spTgt spid="10"/>
                                        </p:tgtEl>
                                      </p:cBhvr>
                                    </p:animEffect>
                                  </p:childTnLst>
                                </p:cTn>
                              </p:par>
                              <p:par>
                                <p:cTn id="24" presetID="22" presetClass="entr" presetSubtype="1" fill="hold" grpId="0" nodeType="with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wipe(up)">
                                      <p:cBhvr>
                                        <p:cTn id="26" dur="500"/>
                                        <p:tgtEl>
                                          <p:spTgt spid="11"/>
                                        </p:tgtEl>
                                      </p:cBhvr>
                                    </p:animEffect>
                                  </p:childTnLst>
                                </p:cTn>
                              </p:par>
                              <p:par>
                                <p:cTn id="27" presetID="22" presetClass="entr" presetSubtype="1" fill="hold" nodeType="withEffect">
                                  <p:stCondLst>
                                    <p:cond delay="0"/>
                                  </p:stCondLst>
                                  <p:childTnLst>
                                    <p:set>
                                      <p:cBhvr>
                                        <p:cTn id="28" dur="1" fill="hold">
                                          <p:stCondLst>
                                            <p:cond delay="0"/>
                                          </p:stCondLst>
                                        </p:cTn>
                                        <p:tgtEl>
                                          <p:spTgt spid="9"/>
                                        </p:tgtEl>
                                        <p:attrNameLst>
                                          <p:attrName>style.visibility</p:attrName>
                                        </p:attrNameLst>
                                      </p:cBhvr>
                                      <p:to>
                                        <p:strVal val="visible"/>
                                      </p:to>
                                    </p:set>
                                    <p:animEffect transition="in" filter="wipe(up)">
                                      <p:cBhvr>
                                        <p:cTn id="29" dur="500"/>
                                        <p:tgtEl>
                                          <p:spTgt spid="9"/>
                                        </p:tgtEl>
                                      </p:cBhvr>
                                    </p:animEffect>
                                  </p:childTnLst>
                                </p:cTn>
                              </p:par>
                              <p:par>
                                <p:cTn id="30" presetID="22" presetClass="entr" presetSubtype="1" fill="hold" nodeType="with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wipe(up)">
                                      <p:cBhvr>
                                        <p:cTn id="32" dur="500"/>
                                        <p:tgtEl>
                                          <p:spTgt spid="8"/>
                                        </p:tgtEl>
                                      </p:cBhvr>
                                    </p:animEffect>
                                  </p:childTnLst>
                                </p:cTn>
                              </p:par>
                            </p:childTnLst>
                          </p:cTn>
                        </p:par>
                        <p:par>
                          <p:cTn id="33" fill="hold">
                            <p:stCondLst>
                              <p:cond delay="1500"/>
                            </p:stCondLst>
                            <p:childTnLst>
                              <p:par>
                                <p:cTn id="34" presetID="22" presetClass="entr" presetSubtype="1" fill="hold" grpId="0" nodeType="afterEffect">
                                  <p:stCondLst>
                                    <p:cond delay="0"/>
                                  </p:stCondLst>
                                  <p:childTnLst>
                                    <p:set>
                                      <p:cBhvr>
                                        <p:cTn id="35" dur="1" fill="hold">
                                          <p:stCondLst>
                                            <p:cond delay="0"/>
                                          </p:stCondLst>
                                        </p:cTn>
                                        <p:tgtEl>
                                          <p:spTgt spid="12"/>
                                        </p:tgtEl>
                                        <p:attrNameLst>
                                          <p:attrName>style.visibility</p:attrName>
                                        </p:attrNameLst>
                                      </p:cBhvr>
                                      <p:to>
                                        <p:strVal val="visible"/>
                                      </p:to>
                                    </p:set>
                                    <p:animEffect transition="in" filter="wipe(up)">
                                      <p:cBhvr>
                                        <p:cTn id="36" dur="500"/>
                                        <p:tgtEl>
                                          <p:spTgt spid="12"/>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1" fill="hold" nodeType="clickEffect">
                                  <p:stCondLst>
                                    <p:cond delay="0"/>
                                  </p:stCondLst>
                                  <p:childTnLst>
                                    <p:set>
                                      <p:cBhvr>
                                        <p:cTn id="40" dur="1" fill="hold">
                                          <p:stCondLst>
                                            <p:cond delay="0"/>
                                          </p:stCondLst>
                                        </p:cTn>
                                        <p:tgtEl>
                                          <p:spTgt spid="13"/>
                                        </p:tgtEl>
                                        <p:attrNameLst>
                                          <p:attrName>style.visibility</p:attrName>
                                        </p:attrNameLst>
                                      </p:cBhvr>
                                      <p:to>
                                        <p:strVal val="visible"/>
                                      </p:to>
                                    </p:set>
                                    <p:animEffect transition="in" filter="wipe(up)">
                                      <p:cBhvr>
                                        <p:cTn id="41" dur="500"/>
                                        <p:tgtEl>
                                          <p:spTgt spid="13"/>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2" fill="hold" nodeType="clickEffect">
                                  <p:stCondLst>
                                    <p:cond delay="0"/>
                                  </p:stCondLst>
                                  <p:childTnLst>
                                    <p:set>
                                      <p:cBhvr>
                                        <p:cTn id="45" dur="1" fill="hold">
                                          <p:stCondLst>
                                            <p:cond delay="0"/>
                                          </p:stCondLst>
                                        </p:cTn>
                                        <p:tgtEl>
                                          <p:spTgt spid="21"/>
                                        </p:tgtEl>
                                        <p:attrNameLst>
                                          <p:attrName>style.visibility</p:attrName>
                                        </p:attrNameLst>
                                      </p:cBhvr>
                                      <p:to>
                                        <p:strVal val="visible"/>
                                      </p:to>
                                    </p:set>
                                    <p:animEffect transition="in" filter="wipe(right)">
                                      <p:cBhvr>
                                        <p:cTn id="46" dur="500"/>
                                        <p:tgtEl>
                                          <p:spTgt spid="21"/>
                                        </p:tgtEl>
                                      </p:cBhvr>
                                    </p:animEffect>
                                  </p:childTnLst>
                                </p:cTn>
                              </p:par>
                              <p:par>
                                <p:cTn id="47" presetID="22" presetClass="entr" presetSubtype="2" fill="hold" nodeType="withEffect">
                                  <p:stCondLst>
                                    <p:cond delay="0"/>
                                  </p:stCondLst>
                                  <p:childTnLst>
                                    <p:set>
                                      <p:cBhvr>
                                        <p:cTn id="48" dur="1" fill="hold">
                                          <p:stCondLst>
                                            <p:cond delay="0"/>
                                          </p:stCondLst>
                                        </p:cTn>
                                        <p:tgtEl>
                                          <p:spTgt spid="34"/>
                                        </p:tgtEl>
                                        <p:attrNameLst>
                                          <p:attrName>style.visibility</p:attrName>
                                        </p:attrNameLst>
                                      </p:cBhvr>
                                      <p:to>
                                        <p:strVal val="visible"/>
                                      </p:to>
                                    </p:set>
                                    <p:animEffect transition="in" filter="wipe(right)">
                                      <p:cBhvr>
                                        <p:cTn id="49" dur="500"/>
                                        <p:tgtEl>
                                          <p:spTgt spid="34"/>
                                        </p:tgtEl>
                                      </p:cBhvr>
                                    </p:animEffect>
                                  </p:childTnLst>
                                </p:cTn>
                              </p:par>
                              <p:par>
                                <p:cTn id="50" presetID="22" presetClass="entr" presetSubtype="1" fill="hold" grpId="0" nodeType="withEffect">
                                  <p:stCondLst>
                                    <p:cond delay="0"/>
                                  </p:stCondLst>
                                  <p:childTnLst>
                                    <p:set>
                                      <p:cBhvr>
                                        <p:cTn id="51" dur="1" fill="hold">
                                          <p:stCondLst>
                                            <p:cond delay="0"/>
                                          </p:stCondLst>
                                        </p:cTn>
                                        <p:tgtEl>
                                          <p:spTgt spid="41"/>
                                        </p:tgtEl>
                                        <p:attrNameLst>
                                          <p:attrName>style.visibility</p:attrName>
                                        </p:attrNameLst>
                                      </p:cBhvr>
                                      <p:to>
                                        <p:strVal val="visible"/>
                                      </p:to>
                                    </p:set>
                                    <p:animEffect transition="in" filter="wipe(up)">
                                      <p:cBhvr>
                                        <p:cTn id="52" dur="500"/>
                                        <p:tgtEl>
                                          <p:spTgt spid="41"/>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2" fill="hold" nodeType="clickEffect">
                                  <p:stCondLst>
                                    <p:cond delay="0"/>
                                  </p:stCondLst>
                                  <p:childTnLst>
                                    <p:set>
                                      <p:cBhvr>
                                        <p:cTn id="56" dur="1" fill="hold">
                                          <p:stCondLst>
                                            <p:cond delay="0"/>
                                          </p:stCondLst>
                                        </p:cTn>
                                        <p:tgtEl>
                                          <p:spTgt spid="17"/>
                                        </p:tgtEl>
                                        <p:attrNameLst>
                                          <p:attrName>style.visibility</p:attrName>
                                        </p:attrNameLst>
                                      </p:cBhvr>
                                      <p:to>
                                        <p:strVal val="visible"/>
                                      </p:to>
                                    </p:set>
                                    <p:animEffect transition="in" filter="wipe(right)">
                                      <p:cBhvr>
                                        <p:cTn id="57" dur="500"/>
                                        <p:tgtEl>
                                          <p:spTgt spid="17"/>
                                        </p:tgtEl>
                                      </p:cBhvr>
                                    </p:animEffect>
                                  </p:childTnLst>
                                </p:cTn>
                              </p:par>
                              <p:par>
                                <p:cTn id="58" presetID="22" presetClass="entr" presetSubtype="2" fill="hold" nodeType="withEffect">
                                  <p:stCondLst>
                                    <p:cond delay="0"/>
                                  </p:stCondLst>
                                  <p:childTnLst>
                                    <p:set>
                                      <p:cBhvr>
                                        <p:cTn id="59" dur="1" fill="hold">
                                          <p:stCondLst>
                                            <p:cond delay="0"/>
                                          </p:stCondLst>
                                        </p:cTn>
                                        <p:tgtEl>
                                          <p:spTgt spid="37"/>
                                        </p:tgtEl>
                                        <p:attrNameLst>
                                          <p:attrName>style.visibility</p:attrName>
                                        </p:attrNameLst>
                                      </p:cBhvr>
                                      <p:to>
                                        <p:strVal val="visible"/>
                                      </p:to>
                                    </p:set>
                                    <p:animEffect transition="in" filter="wipe(right)">
                                      <p:cBhvr>
                                        <p:cTn id="60" dur="500"/>
                                        <p:tgtEl>
                                          <p:spTgt spid="37"/>
                                        </p:tgtEl>
                                      </p:cBhvr>
                                    </p:animEffect>
                                  </p:childTnLst>
                                </p:cTn>
                              </p:par>
                              <p:par>
                                <p:cTn id="61" presetID="22" presetClass="entr" presetSubtype="1" fill="hold" grpId="0" nodeType="withEffect">
                                  <p:stCondLst>
                                    <p:cond delay="0"/>
                                  </p:stCondLst>
                                  <p:childTnLst>
                                    <p:set>
                                      <p:cBhvr>
                                        <p:cTn id="62" dur="1" fill="hold">
                                          <p:stCondLst>
                                            <p:cond delay="0"/>
                                          </p:stCondLst>
                                        </p:cTn>
                                        <p:tgtEl>
                                          <p:spTgt spid="42"/>
                                        </p:tgtEl>
                                        <p:attrNameLst>
                                          <p:attrName>style.visibility</p:attrName>
                                        </p:attrNameLst>
                                      </p:cBhvr>
                                      <p:to>
                                        <p:strVal val="visible"/>
                                      </p:to>
                                    </p:set>
                                    <p:animEffect transition="in" filter="wipe(up)">
                                      <p:cBhvr>
                                        <p:cTn id="63" dur="500"/>
                                        <p:tgtEl>
                                          <p:spTgt spid="42"/>
                                        </p:tgtEl>
                                      </p:cBhvr>
                                    </p:animEffect>
                                  </p:childTnLst>
                                </p:cTn>
                              </p:par>
                            </p:childTnLst>
                          </p:cTn>
                        </p:par>
                        <p:par>
                          <p:cTn id="64" fill="hold">
                            <p:stCondLst>
                              <p:cond delay="500"/>
                            </p:stCondLst>
                            <p:childTnLst>
                              <p:par>
                                <p:cTn id="65" presetID="53" presetClass="entr" presetSubtype="16" fill="hold" nodeType="afterEffect">
                                  <p:stCondLst>
                                    <p:cond delay="0"/>
                                  </p:stCondLst>
                                  <p:childTnLst>
                                    <p:set>
                                      <p:cBhvr>
                                        <p:cTn id="66" dur="1" fill="hold">
                                          <p:stCondLst>
                                            <p:cond delay="0"/>
                                          </p:stCondLst>
                                        </p:cTn>
                                        <p:tgtEl>
                                          <p:spTgt spid="43"/>
                                        </p:tgtEl>
                                        <p:attrNameLst>
                                          <p:attrName>style.visibility</p:attrName>
                                        </p:attrNameLst>
                                      </p:cBhvr>
                                      <p:to>
                                        <p:strVal val="visible"/>
                                      </p:to>
                                    </p:set>
                                    <p:anim calcmode="lin" valueType="num">
                                      <p:cBhvr>
                                        <p:cTn id="67" dur="500" fill="hold"/>
                                        <p:tgtEl>
                                          <p:spTgt spid="43"/>
                                        </p:tgtEl>
                                        <p:attrNameLst>
                                          <p:attrName>ppt_w</p:attrName>
                                        </p:attrNameLst>
                                      </p:cBhvr>
                                      <p:tavLst>
                                        <p:tav tm="0">
                                          <p:val>
                                            <p:fltVal val="0"/>
                                          </p:val>
                                        </p:tav>
                                        <p:tav tm="100000">
                                          <p:val>
                                            <p:strVal val="#ppt_w"/>
                                          </p:val>
                                        </p:tav>
                                      </p:tavLst>
                                    </p:anim>
                                    <p:anim calcmode="lin" valueType="num">
                                      <p:cBhvr>
                                        <p:cTn id="68" dur="500" fill="hold"/>
                                        <p:tgtEl>
                                          <p:spTgt spid="43"/>
                                        </p:tgtEl>
                                        <p:attrNameLst>
                                          <p:attrName>ppt_h</p:attrName>
                                        </p:attrNameLst>
                                      </p:cBhvr>
                                      <p:tavLst>
                                        <p:tav tm="0">
                                          <p:val>
                                            <p:fltVal val="0"/>
                                          </p:val>
                                        </p:tav>
                                        <p:tav tm="100000">
                                          <p:val>
                                            <p:strVal val="#ppt_h"/>
                                          </p:val>
                                        </p:tav>
                                      </p:tavLst>
                                    </p:anim>
                                    <p:animEffect transition="in" filter="fade">
                                      <p:cBhvr>
                                        <p:cTn id="69" dur="500"/>
                                        <p:tgtEl>
                                          <p:spTgt spid="43"/>
                                        </p:tgtEl>
                                      </p:cBhvr>
                                    </p:animEffect>
                                  </p:childTnLst>
                                </p:cTn>
                              </p:par>
                            </p:childTnLst>
                          </p:cTn>
                        </p:par>
                      </p:childTnLst>
                    </p:cTn>
                  </p:par>
                  <p:par>
                    <p:cTn id="70" fill="hold">
                      <p:stCondLst>
                        <p:cond delay="indefinite"/>
                      </p:stCondLst>
                      <p:childTnLst>
                        <p:par>
                          <p:cTn id="71" fill="hold">
                            <p:stCondLst>
                              <p:cond delay="0"/>
                            </p:stCondLst>
                            <p:childTnLst>
                              <p:par>
                                <p:cTn id="72" presetID="16" presetClass="entr" presetSubtype="21" fill="hold" grpId="0" nodeType="clickEffect">
                                  <p:stCondLst>
                                    <p:cond delay="0"/>
                                  </p:stCondLst>
                                  <p:childTnLst>
                                    <p:set>
                                      <p:cBhvr>
                                        <p:cTn id="73" dur="1" fill="hold">
                                          <p:stCondLst>
                                            <p:cond delay="0"/>
                                          </p:stCondLst>
                                        </p:cTn>
                                        <p:tgtEl>
                                          <p:spTgt spid="33"/>
                                        </p:tgtEl>
                                        <p:attrNameLst>
                                          <p:attrName>style.visibility</p:attrName>
                                        </p:attrNameLst>
                                      </p:cBhvr>
                                      <p:to>
                                        <p:strVal val="visible"/>
                                      </p:to>
                                    </p:set>
                                    <p:animEffect transition="in" filter="barn(inVertical)">
                                      <p:cBhvr>
                                        <p:cTn id="74" dur="500"/>
                                        <p:tgtEl>
                                          <p:spTgt spid="33"/>
                                        </p:tgtEl>
                                      </p:cBhvr>
                                    </p:animEffect>
                                  </p:childTnLst>
                                </p:cTn>
                              </p:par>
                              <p:par>
                                <p:cTn id="75" presetID="16" presetClass="entr" presetSubtype="21" fill="hold" nodeType="withEffect">
                                  <p:stCondLst>
                                    <p:cond delay="0"/>
                                  </p:stCondLst>
                                  <p:childTnLst>
                                    <p:set>
                                      <p:cBhvr>
                                        <p:cTn id="76" dur="1" fill="hold">
                                          <p:stCondLst>
                                            <p:cond delay="0"/>
                                          </p:stCondLst>
                                        </p:cTn>
                                        <p:tgtEl>
                                          <p:spTgt spid="29"/>
                                        </p:tgtEl>
                                        <p:attrNameLst>
                                          <p:attrName>style.visibility</p:attrName>
                                        </p:attrNameLst>
                                      </p:cBhvr>
                                      <p:to>
                                        <p:strVal val="visible"/>
                                      </p:to>
                                    </p:set>
                                    <p:animEffect transition="in" filter="barn(inVertical)">
                                      <p:cBhvr>
                                        <p:cTn id="77" dur="500"/>
                                        <p:tgtEl>
                                          <p:spTgt spid="29"/>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1" fill="hold" nodeType="clickEffect">
                                  <p:stCondLst>
                                    <p:cond delay="0"/>
                                  </p:stCondLst>
                                  <p:childTnLst>
                                    <p:set>
                                      <p:cBhvr>
                                        <p:cTn id="81" dur="1" fill="hold">
                                          <p:stCondLst>
                                            <p:cond delay="0"/>
                                          </p:stCondLst>
                                        </p:cTn>
                                        <p:tgtEl>
                                          <p:spTgt spid="25"/>
                                        </p:tgtEl>
                                        <p:attrNameLst>
                                          <p:attrName>style.visibility</p:attrName>
                                        </p:attrNameLst>
                                      </p:cBhvr>
                                      <p:to>
                                        <p:strVal val="visible"/>
                                      </p:to>
                                    </p:set>
                                    <p:animEffect transition="in" filter="wipe(up)">
                                      <p:cBhvr>
                                        <p:cTn id="82"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11" grpId="0" animBg="1"/>
      <p:bldP spid="12" grpId="0" animBg="1"/>
      <p:bldP spid="33" grpId="0" animBg="1"/>
      <p:bldP spid="41" grpId="0"/>
      <p:bldP spid="4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vert="horz" lIns="91440" tIns="45720" rIns="91440" bIns="45720" rtlCol="0" anchor="ctr">
            <a:normAutofit/>
          </a:bodyPr>
          <a:lstStyle/>
          <a:p>
            <a:r>
              <a:rPr lang="en-US" altLang="zh-CN" sz="3600" dirty="0">
                <a:solidFill>
                  <a:srgbClr val="403B48"/>
                </a:solidFill>
              </a:rPr>
              <a:t>Sync Queue</a:t>
            </a:r>
            <a:endParaRPr lang="zh-CN" altLang="en-US" sz="3600" dirty="0">
              <a:solidFill>
                <a:srgbClr val="403B48"/>
              </a:solidFill>
            </a:endParaRPr>
          </a:p>
        </p:txBody>
      </p:sp>
      <p:sp>
        <p:nvSpPr>
          <p:cNvPr id="4" name="内容占位符 2"/>
          <p:cNvSpPr>
            <a:spLocks noGrp="1"/>
          </p:cNvSpPr>
          <p:nvPr>
            <p:ph idx="1"/>
          </p:nvPr>
        </p:nvSpPr>
        <p:spPr>
          <a:xfrm>
            <a:off x="628650" y="1825625"/>
            <a:ext cx="7886700" cy="4351338"/>
          </a:xfrm>
        </p:spPr>
        <p:txBody>
          <a:bodyPr/>
          <a:lstStyle/>
          <a:p>
            <a:r>
              <a:rPr lang="en-US" altLang="zh-CN" dirty="0" smtClean="0"/>
              <a:t>In-place</a:t>
            </a:r>
            <a:r>
              <a:rPr lang="zh-CN" altLang="en-US" dirty="0"/>
              <a:t> </a:t>
            </a:r>
            <a:r>
              <a:rPr lang="en-US" altLang="zh-CN" dirty="0" smtClean="0"/>
              <a:t>update</a:t>
            </a:r>
            <a:r>
              <a:rPr lang="zh-CN" altLang="en-US" dirty="0" smtClean="0"/>
              <a:t> </a:t>
            </a:r>
            <a:r>
              <a:rPr lang="en-US" altLang="zh-CN" dirty="0" smtClean="0"/>
              <a:t>(by default</a:t>
            </a:r>
            <a:r>
              <a:rPr lang="en-US" altLang="zh-CN" dirty="0" smtClean="0"/>
              <a:t>)</a:t>
            </a:r>
            <a:endParaRPr lang="en-US" altLang="zh-CN" dirty="0" smtClean="0"/>
          </a:p>
          <a:p>
            <a:pPr lvl="1"/>
            <a:r>
              <a:rPr lang="en-US" altLang="zh-CN" dirty="0" smtClean="0"/>
              <a:t>Batched </a:t>
            </a:r>
            <a:r>
              <a:rPr lang="en-US" altLang="zh-CN" dirty="0" smtClean="0"/>
              <a:t>sync</a:t>
            </a:r>
          </a:p>
          <a:p>
            <a:pPr lvl="1"/>
            <a:r>
              <a:rPr lang="en-US" altLang="zh-CN" dirty="0"/>
              <a:t>Delayed sync</a:t>
            </a:r>
            <a:endParaRPr lang="en-US" altLang="zh-CN" dirty="0" smtClean="0"/>
          </a:p>
          <a:p>
            <a:endParaRPr lang="zh-CN" altLang="en-US" dirty="0"/>
          </a:p>
        </p:txBody>
      </p:sp>
      <p:cxnSp>
        <p:nvCxnSpPr>
          <p:cNvPr id="5" name="直接连接符 4"/>
          <p:cNvCxnSpPr/>
          <p:nvPr/>
        </p:nvCxnSpPr>
        <p:spPr>
          <a:xfrm>
            <a:off x="5061855" y="3201988"/>
            <a:ext cx="0" cy="3248025"/>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6" name="直接连接符 5"/>
          <p:cNvCxnSpPr/>
          <p:nvPr/>
        </p:nvCxnSpPr>
        <p:spPr>
          <a:xfrm>
            <a:off x="6128655" y="3201988"/>
            <a:ext cx="0" cy="3248025"/>
          </a:xfrm>
          <a:prstGeom prst="line">
            <a:avLst/>
          </a:prstGeom>
          <a:ln w="19050"/>
        </p:spPr>
        <p:style>
          <a:lnRef idx="1">
            <a:schemeClr val="accent1"/>
          </a:lnRef>
          <a:fillRef idx="0">
            <a:schemeClr val="accent1"/>
          </a:fillRef>
          <a:effectRef idx="0">
            <a:schemeClr val="accent1"/>
          </a:effectRef>
          <a:fontRef idx="minor">
            <a:schemeClr val="tx1"/>
          </a:fontRef>
        </p:style>
      </p:cxnSp>
      <p:grpSp>
        <p:nvGrpSpPr>
          <p:cNvPr id="7" name="组合 30"/>
          <p:cNvGrpSpPr>
            <a:grpSpLocks/>
          </p:cNvGrpSpPr>
          <p:nvPr/>
        </p:nvGrpSpPr>
        <p:grpSpPr bwMode="auto">
          <a:xfrm>
            <a:off x="5061855" y="3563938"/>
            <a:ext cx="1066800" cy="738187"/>
            <a:chOff x="5305423" y="2600325"/>
            <a:chExt cx="1066802" cy="738664"/>
          </a:xfrm>
        </p:grpSpPr>
        <p:sp>
          <p:nvSpPr>
            <p:cNvPr id="8" name="TextBox 12"/>
            <p:cNvSpPr txBox="1">
              <a:spLocks noChangeArrowheads="1"/>
            </p:cNvSpPr>
            <p:nvPr/>
          </p:nvSpPr>
          <p:spPr bwMode="auto">
            <a:xfrm>
              <a:off x="5305424" y="2600325"/>
              <a:ext cx="1066801" cy="369332"/>
            </a:xfrm>
            <a:prstGeom prst="rect">
              <a:avLst/>
            </a:prstGeom>
            <a:noFill/>
            <a:ln w="1587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algn="ctr" eaLnBrk="1" hangingPunct="1"/>
              <a:r>
                <a:rPr lang="en-US" altLang="zh-CN" sz="1800">
                  <a:latin typeface="微软雅黑" panose="020B0503020204020204" pitchFamily="34" charset="-122"/>
                  <a:ea typeface="微软雅黑" panose="020B0503020204020204" pitchFamily="34" charset="-122"/>
                </a:rPr>
                <a:t>mknod</a:t>
              </a:r>
              <a:endParaRPr lang="zh-CN" altLang="en-US" sz="1800">
                <a:latin typeface="微软雅黑" panose="020B0503020204020204" pitchFamily="34" charset="-122"/>
                <a:ea typeface="微软雅黑" panose="020B0503020204020204" pitchFamily="34" charset="-122"/>
              </a:endParaRPr>
            </a:p>
          </p:txBody>
        </p:sp>
        <p:sp>
          <p:nvSpPr>
            <p:cNvPr id="9" name="TextBox 13"/>
            <p:cNvSpPr txBox="1">
              <a:spLocks noChangeArrowheads="1"/>
            </p:cNvSpPr>
            <p:nvPr/>
          </p:nvSpPr>
          <p:spPr bwMode="auto">
            <a:xfrm>
              <a:off x="5305423" y="2969657"/>
              <a:ext cx="1066802" cy="369332"/>
            </a:xfrm>
            <a:prstGeom prst="rect">
              <a:avLst/>
            </a:prstGeom>
            <a:noFill/>
            <a:ln w="1587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algn="ctr" eaLnBrk="1" hangingPunct="1"/>
              <a:r>
                <a:rPr lang="en-US" altLang="zh-CN" sz="1800">
                  <a:latin typeface="微软雅黑" panose="020B0503020204020204" pitchFamily="34" charset="-122"/>
                  <a:ea typeface="微软雅黑" panose="020B0503020204020204" pitchFamily="34" charset="-122"/>
                </a:rPr>
                <a:t>rename</a:t>
              </a:r>
              <a:endParaRPr lang="zh-CN" altLang="en-US" sz="1800">
                <a:latin typeface="微软雅黑" panose="020B0503020204020204" pitchFamily="34" charset="-122"/>
                <a:ea typeface="微软雅黑" panose="020B0503020204020204" pitchFamily="34" charset="-122"/>
              </a:endParaRPr>
            </a:p>
          </p:txBody>
        </p:sp>
      </p:grpSp>
      <p:sp>
        <p:nvSpPr>
          <p:cNvPr id="10" name="TextBox 14"/>
          <p:cNvSpPr txBox="1">
            <a:spLocks noChangeArrowheads="1"/>
          </p:cNvSpPr>
          <p:nvPr/>
        </p:nvSpPr>
        <p:spPr bwMode="auto">
          <a:xfrm>
            <a:off x="5061855" y="4302125"/>
            <a:ext cx="1066800" cy="369888"/>
          </a:xfrm>
          <a:prstGeom prst="rect">
            <a:avLst/>
          </a:prstGeom>
          <a:noFill/>
          <a:ln w="1587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algn="ctr" eaLnBrk="1" hangingPunct="1"/>
            <a:r>
              <a:rPr lang="en-US" altLang="zh-CN" sz="1800" dirty="0">
                <a:latin typeface="微软雅黑" panose="020B0503020204020204" pitchFamily="34" charset="-122"/>
                <a:ea typeface="微软雅黑" panose="020B0503020204020204" pitchFamily="34" charset="-122"/>
              </a:rPr>
              <a:t>write a</a:t>
            </a:r>
            <a:endParaRPr lang="zh-CN" altLang="en-US" sz="1800" dirty="0">
              <a:latin typeface="微软雅黑" panose="020B0503020204020204" pitchFamily="34" charset="-122"/>
              <a:ea typeface="微软雅黑" panose="020B0503020204020204" pitchFamily="34" charset="-122"/>
            </a:endParaRPr>
          </a:p>
        </p:txBody>
      </p:sp>
      <p:grpSp>
        <p:nvGrpSpPr>
          <p:cNvPr id="11" name="组合 37"/>
          <p:cNvGrpSpPr>
            <a:grpSpLocks/>
          </p:cNvGrpSpPr>
          <p:nvPr/>
        </p:nvGrpSpPr>
        <p:grpSpPr bwMode="auto">
          <a:xfrm>
            <a:off x="6128655" y="4305297"/>
            <a:ext cx="1367519" cy="369332"/>
            <a:chOff x="6372225" y="3342085"/>
            <a:chExt cx="1367519" cy="369457"/>
          </a:xfrm>
        </p:grpSpPr>
        <p:sp>
          <p:nvSpPr>
            <p:cNvPr id="12" name="TextBox 15"/>
            <p:cNvSpPr txBox="1">
              <a:spLocks noChangeArrowheads="1"/>
            </p:cNvSpPr>
            <p:nvPr/>
          </p:nvSpPr>
          <p:spPr bwMode="auto">
            <a:xfrm>
              <a:off x="6629399" y="3342085"/>
              <a:ext cx="1110345" cy="369457"/>
            </a:xfrm>
            <a:prstGeom prst="rect">
              <a:avLst/>
            </a:prstGeom>
            <a:noFill/>
            <a:ln w="1587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algn="ctr" eaLnBrk="1" hangingPunct="1"/>
              <a:r>
                <a:rPr lang="en-US" altLang="zh-CN" sz="1800" dirty="0">
                  <a:latin typeface="微软雅黑" panose="020B0503020204020204" pitchFamily="34" charset="-122"/>
                  <a:ea typeface="微软雅黑" panose="020B0503020204020204" pitchFamily="34" charset="-122"/>
                </a:rPr>
                <a:t>write a</a:t>
              </a:r>
              <a:endParaRPr lang="zh-CN" altLang="en-US" sz="1800" dirty="0">
                <a:latin typeface="微软雅黑" panose="020B0503020204020204" pitchFamily="34" charset="-122"/>
                <a:ea typeface="微软雅黑" panose="020B0503020204020204" pitchFamily="34" charset="-122"/>
              </a:endParaRPr>
            </a:p>
          </p:txBody>
        </p:sp>
        <p:cxnSp>
          <p:nvCxnSpPr>
            <p:cNvPr id="13" name="直接箭头连接符 12"/>
            <p:cNvCxnSpPr>
              <a:stCxn id="10" idx="3"/>
              <a:endCxn id="12" idx="1"/>
            </p:cNvCxnSpPr>
            <p:nvPr/>
          </p:nvCxnSpPr>
          <p:spPr>
            <a:xfrm>
              <a:off x="6372225" y="3523919"/>
              <a:ext cx="257174" cy="2895"/>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grpSp>
      <p:grpSp>
        <p:nvGrpSpPr>
          <p:cNvPr id="14" name="组合 38"/>
          <p:cNvGrpSpPr>
            <a:grpSpLocks/>
          </p:cNvGrpSpPr>
          <p:nvPr/>
        </p:nvGrpSpPr>
        <p:grpSpPr bwMode="auto">
          <a:xfrm>
            <a:off x="7496174" y="4305300"/>
            <a:ext cx="1253668" cy="369888"/>
            <a:chOff x="7623632" y="3342085"/>
            <a:chExt cx="1253668" cy="369332"/>
          </a:xfrm>
        </p:grpSpPr>
        <p:sp>
          <p:nvSpPr>
            <p:cNvPr id="15" name="TextBox 18"/>
            <p:cNvSpPr txBox="1">
              <a:spLocks noChangeArrowheads="1"/>
            </p:cNvSpPr>
            <p:nvPr/>
          </p:nvSpPr>
          <p:spPr bwMode="auto">
            <a:xfrm>
              <a:off x="7858124" y="3342085"/>
              <a:ext cx="1019176" cy="369332"/>
            </a:xfrm>
            <a:prstGeom prst="rect">
              <a:avLst/>
            </a:prstGeom>
            <a:noFill/>
            <a:ln w="1587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algn="ctr" eaLnBrk="1" hangingPunct="1"/>
              <a:r>
                <a:rPr lang="en-US" altLang="zh-CN" sz="1800" dirty="0">
                  <a:latin typeface="微软雅黑" panose="020B0503020204020204" pitchFamily="34" charset="-122"/>
                  <a:ea typeface="微软雅黑" panose="020B0503020204020204" pitchFamily="34" charset="-122"/>
                </a:rPr>
                <a:t>write a</a:t>
              </a:r>
              <a:endParaRPr lang="zh-CN" altLang="en-US" sz="1800" dirty="0">
                <a:latin typeface="微软雅黑" panose="020B0503020204020204" pitchFamily="34" charset="-122"/>
                <a:ea typeface="微软雅黑" panose="020B0503020204020204" pitchFamily="34" charset="-122"/>
              </a:endParaRPr>
            </a:p>
          </p:txBody>
        </p:sp>
        <p:cxnSp>
          <p:nvCxnSpPr>
            <p:cNvPr id="16" name="直接箭头连接符 15"/>
            <p:cNvCxnSpPr>
              <a:stCxn id="12" idx="3"/>
              <a:endCxn id="15" idx="1"/>
            </p:cNvCxnSpPr>
            <p:nvPr/>
          </p:nvCxnSpPr>
          <p:spPr>
            <a:xfrm>
              <a:off x="7623632" y="3526470"/>
              <a:ext cx="234492" cy="281"/>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grpSp>
      <p:sp>
        <p:nvSpPr>
          <p:cNvPr id="17" name="TextBox 22"/>
          <p:cNvSpPr txBox="1">
            <a:spLocks noChangeArrowheads="1"/>
          </p:cNvSpPr>
          <p:nvPr/>
        </p:nvSpPr>
        <p:spPr bwMode="auto">
          <a:xfrm>
            <a:off x="5061855" y="4667250"/>
            <a:ext cx="1066800" cy="369888"/>
          </a:xfrm>
          <a:prstGeom prst="rect">
            <a:avLst/>
          </a:prstGeom>
          <a:noFill/>
          <a:ln w="1587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algn="ctr" eaLnBrk="1" hangingPunct="1"/>
            <a:r>
              <a:rPr lang="en-US" altLang="zh-CN" sz="1800">
                <a:latin typeface="微软雅黑" panose="020B0503020204020204" pitchFamily="34" charset="-122"/>
                <a:ea typeface="微软雅黑" panose="020B0503020204020204" pitchFamily="34" charset="-122"/>
              </a:rPr>
              <a:t>… …</a:t>
            </a:r>
            <a:endParaRPr lang="zh-CN" altLang="en-US" sz="1800">
              <a:latin typeface="微软雅黑" panose="020B0503020204020204" pitchFamily="34" charset="-122"/>
              <a:ea typeface="微软雅黑" panose="020B0503020204020204" pitchFamily="34" charset="-122"/>
            </a:endParaRPr>
          </a:p>
        </p:txBody>
      </p:sp>
      <p:sp>
        <p:nvSpPr>
          <p:cNvPr id="18" name="TextBox 23"/>
          <p:cNvSpPr txBox="1">
            <a:spLocks noChangeArrowheads="1"/>
          </p:cNvSpPr>
          <p:nvPr/>
        </p:nvSpPr>
        <p:spPr bwMode="auto">
          <a:xfrm>
            <a:off x="5061855" y="5037138"/>
            <a:ext cx="1066800" cy="368300"/>
          </a:xfrm>
          <a:prstGeom prst="rect">
            <a:avLst/>
          </a:prstGeom>
          <a:noFill/>
          <a:ln w="1587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algn="ctr" eaLnBrk="1" hangingPunct="1"/>
            <a:r>
              <a:rPr lang="en-US" altLang="zh-CN" sz="1800">
                <a:latin typeface="微软雅黑" panose="020B0503020204020204" pitchFamily="34" charset="-122"/>
                <a:ea typeface="微软雅黑" panose="020B0503020204020204" pitchFamily="34" charset="-122"/>
              </a:rPr>
              <a:t>write b</a:t>
            </a:r>
            <a:endParaRPr lang="zh-CN" altLang="en-US" sz="1800">
              <a:latin typeface="微软雅黑" panose="020B0503020204020204" pitchFamily="34" charset="-122"/>
              <a:ea typeface="微软雅黑" panose="020B0503020204020204" pitchFamily="34" charset="-122"/>
            </a:endParaRPr>
          </a:p>
        </p:txBody>
      </p:sp>
      <p:sp>
        <p:nvSpPr>
          <p:cNvPr id="19" name="TextBox 24"/>
          <p:cNvSpPr txBox="1">
            <a:spLocks noChangeArrowheads="1"/>
          </p:cNvSpPr>
          <p:nvPr/>
        </p:nvSpPr>
        <p:spPr bwMode="auto">
          <a:xfrm>
            <a:off x="5061855" y="5405444"/>
            <a:ext cx="1066800" cy="369455"/>
          </a:xfrm>
          <a:prstGeom prst="rect">
            <a:avLst/>
          </a:prstGeom>
          <a:noFill/>
          <a:ln w="1587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algn="ctr" eaLnBrk="1" hangingPunct="1"/>
            <a:r>
              <a:rPr lang="en-US" altLang="zh-CN" sz="1800" dirty="0">
                <a:latin typeface="微软雅黑" panose="020B0503020204020204" pitchFamily="34" charset="-122"/>
                <a:ea typeface="微软雅黑" panose="020B0503020204020204" pitchFamily="34" charset="-122"/>
              </a:rPr>
              <a:t>… …</a:t>
            </a:r>
            <a:endParaRPr lang="zh-CN" altLang="en-US" sz="1800" dirty="0">
              <a:latin typeface="微软雅黑" panose="020B0503020204020204" pitchFamily="34" charset="-122"/>
              <a:ea typeface="微软雅黑" panose="020B0503020204020204" pitchFamily="34" charset="-122"/>
            </a:endParaRPr>
          </a:p>
        </p:txBody>
      </p:sp>
      <p:pic>
        <p:nvPicPr>
          <p:cNvPr id="20" name="图片 42"/>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rot="18934773">
            <a:off x="5287280" y="2439988"/>
            <a:ext cx="1103313" cy="781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Picture 4" descr="Image result for cloud icons"/>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27905" y="1526666"/>
            <a:ext cx="1553082" cy="1553084"/>
          </a:xfrm>
          <a:prstGeom prst="rect">
            <a:avLst/>
          </a:prstGeom>
          <a:noFill/>
          <a:extLst>
            <a:ext uri="{909E8E84-426E-40DD-AFC4-6F175D3DCCD1}">
              <a14:hiddenFill xmlns:a14="http://schemas.microsoft.com/office/drawing/2010/main">
                <a:solidFill>
                  <a:srgbClr val="FFFFFF"/>
                </a:solidFill>
              </a14:hiddenFill>
            </a:ext>
          </a:extLst>
        </p:spPr>
      </p:pic>
      <p:sp>
        <p:nvSpPr>
          <p:cNvPr id="22" name="TextBox 241"/>
          <p:cNvSpPr txBox="1"/>
          <p:nvPr/>
        </p:nvSpPr>
        <p:spPr>
          <a:xfrm>
            <a:off x="3422330" y="6000395"/>
            <a:ext cx="174926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zh-CN"/>
            </a:defPPr>
            <a:lvl1pPr>
              <a:spcBef>
                <a:spcPct val="0"/>
              </a:spcBef>
              <a:buClrTx/>
              <a:buSzTx/>
              <a:buFontTx/>
              <a:buNone/>
              <a:defRPr sz="2000" b="1">
                <a:solidFill>
                  <a:srgbClr val="00B0F0"/>
                </a:solidFill>
                <a:latin typeface="微软雅黑" panose="020B0503020204020204" pitchFamily="34" charset="-122"/>
                <a:ea typeface="微软雅黑" panose="020B0503020204020204" pitchFamily="34" charset="-122"/>
              </a:defRPr>
            </a:lvl1pPr>
            <a:lvl2pPr marL="742950" indent="-285750">
              <a:spcBef>
                <a:spcPct val="20000"/>
              </a:spcBef>
              <a:buClr>
                <a:srgbClr val="990000"/>
              </a:buClr>
              <a:buSzPct val="110000"/>
              <a:buFont typeface="Wingdings" panose="05000000000000000000" pitchFamily="2" charset="2"/>
              <a:buChar char="§"/>
              <a:defRPr sz="2000">
                <a:latin typeface="Calibri" panose="020F0502020204030204" pitchFamily="34" charset="0"/>
              </a:defRPr>
            </a:lvl2pPr>
            <a:lvl3pPr marL="1143000" indent="-228600">
              <a:spcBef>
                <a:spcPct val="20000"/>
              </a:spcBef>
              <a:buSzPct val="80000"/>
              <a:buFont typeface="Wingdings" panose="05000000000000000000" pitchFamily="2" charset="2"/>
              <a:buChar char="§"/>
              <a:defRPr sz="2000">
                <a:latin typeface="Calibri" panose="020F0502020204030204" pitchFamily="34" charset="0"/>
              </a:defRPr>
            </a:lvl3pPr>
            <a:lvl4pPr marL="1600200" indent="-228600">
              <a:spcBef>
                <a:spcPct val="20000"/>
              </a:spcBef>
              <a:buChar char="–"/>
              <a:defRPr sz="2000">
                <a:latin typeface="Calibri" panose="020F0502020204030204" pitchFamily="34" charset="0"/>
              </a:defRPr>
            </a:lvl4pPr>
            <a:lvl5pPr marL="2057400" indent="-228600">
              <a:spcBef>
                <a:spcPct val="20000"/>
              </a:spcBef>
              <a:buChar char="»"/>
              <a:defRPr sz="2000">
                <a:latin typeface="Calibri" panose="020F0502020204030204" pitchFamily="34" charset="0"/>
              </a:defRPr>
            </a:lvl5pPr>
            <a:lvl6pPr marL="2514600" indent="-228600" eaLnBrk="0" fontAlgn="base" hangingPunct="0">
              <a:spcBef>
                <a:spcPct val="20000"/>
              </a:spcBef>
              <a:spcAft>
                <a:spcPct val="0"/>
              </a:spcAft>
              <a:buChar char="»"/>
              <a:defRPr sz="2000">
                <a:latin typeface="Calibri" panose="020F0502020204030204" pitchFamily="34" charset="0"/>
              </a:defRPr>
            </a:lvl6pPr>
            <a:lvl7pPr marL="2971800" indent="-228600" eaLnBrk="0" fontAlgn="base" hangingPunct="0">
              <a:spcBef>
                <a:spcPct val="20000"/>
              </a:spcBef>
              <a:spcAft>
                <a:spcPct val="0"/>
              </a:spcAft>
              <a:buChar char="»"/>
              <a:defRPr sz="2000">
                <a:latin typeface="Calibri" panose="020F0502020204030204" pitchFamily="34" charset="0"/>
              </a:defRPr>
            </a:lvl7pPr>
            <a:lvl8pPr marL="3429000" indent="-228600" eaLnBrk="0" fontAlgn="base" hangingPunct="0">
              <a:spcBef>
                <a:spcPct val="20000"/>
              </a:spcBef>
              <a:spcAft>
                <a:spcPct val="0"/>
              </a:spcAft>
              <a:buChar char="»"/>
              <a:defRPr sz="2000">
                <a:latin typeface="Calibri" panose="020F0502020204030204" pitchFamily="34" charset="0"/>
              </a:defRPr>
            </a:lvl8pPr>
            <a:lvl9pPr marL="3886200" indent="-228600" eaLnBrk="0" fontAlgn="base" hangingPunct="0">
              <a:spcBef>
                <a:spcPct val="20000"/>
              </a:spcBef>
              <a:spcAft>
                <a:spcPct val="0"/>
              </a:spcAft>
              <a:buChar char="»"/>
              <a:defRPr sz="2000">
                <a:latin typeface="Calibri" panose="020F0502020204030204" pitchFamily="34" charset="0"/>
              </a:defRPr>
            </a:lvl9pPr>
          </a:lstStyle>
          <a:p>
            <a:r>
              <a:rPr lang="en-US" altLang="zh-CN" dirty="0"/>
              <a:t>Sync Queue</a:t>
            </a:r>
          </a:p>
        </p:txBody>
      </p:sp>
    </p:spTree>
    <p:custDataLst>
      <p:tags r:id="rId1"/>
    </p:custDataLst>
    <p:extLst>
      <p:ext uri="{BB962C8B-B14F-4D97-AF65-F5344CB8AC3E}">
        <p14:creationId xmlns:p14="http://schemas.microsoft.com/office/powerpoint/2010/main" val="1344771777"/>
      </p:ext>
    </p:extLst>
  </p:cSld>
  <p:clrMapOvr>
    <a:masterClrMapping/>
  </p:clrMapOvr>
  <mc:AlternateContent xmlns:mc="http://schemas.openxmlformats.org/markup-compatibility/2006">
    <mc:Choice xmlns:p14="http://schemas.microsoft.com/office/powerpoint/2010/main" Requires="p14">
      <p:transition spd="slow" p14:dur="2000" advTm="63291"/>
    </mc:Choice>
    <mc:Fallback>
      <p:transition spd="slow" advTm="6329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500"/>
                                        <p:tgtEl>
                                          <p:spTgt spid="7"/>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up)">
                                      <p:cBhvr>
                                        <p:cTn id="11" dur="500"/>
                                        <p:tgtEl>
                                          <p:spTgt spid="10"/>
                                        </p:tgtEl>
                                      </p:cBhvr>
                                    </p:animEffect>
                                  </p:childTnLst>
                                </p:cTn>
                              </p:par>
                            </p:childTnLst>
                          </p:cTn>
                        </p:par>
                        <p:par>
                          <p:cTn id="12" fill="hold">
                            <p:stCondLst>
                              <p:cond delay="1000"/>
                            </p:stCondLst>
                            <p:childTnLst>
                              <p:par>
                                <p:cTn id="13" presetID="22" presetClass="entr" presetSubtype="8" fill="hold" nodeType="after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wipe(left)">
                                      <p:cBhvr>
                                        <p:cTn id="15" dur="500"/>
                                        <p:tgtEl>
                                          <p:spTgt spid="11"/>
                                        </p:tgtEl>
                                      </p:cBhvr>
                                    </p:animEffect>
                                  </p:childTnLst>
                                </p:cTn>
                              </p:par>
                            </p:childTnLst>
                          </p:cTn>
                        </p:par>
                        <p:par>
                          <p:cTn id="16" fill="hold">
                            <p:stCondLst>
                              <p:cond delay="1500"/>
                            </p:stCondLst>
                            <p:childTnLst>
                              <p:par>
                                <p:cTn id="17" presetID="22" presetClass="entr" presetSubtype="1" fill="hold" grpId="0" nodeType="afterEffect">
                                  <p:stCondLst>
                                    <p:cond delay="0"/>
                                  </p:stCondLst>
                                  <p:childTnLst>
                                    <p:set>
                                      <p:cBhvr>
                                        <p:cTn id="18" dur="1" fill="hold">
                                          <p:stCondLst>
                                            <p:cond delay="0"/>
                                          </p:stCondLst>
                                        </p:cTn>
                                        <p:tgtEl>
                                          <p:spTgt spid="17"/>
                                        </p:tgtEl>
                                        <p:attrNameLst>
                                          <p:attrName>style.visibility</p:attrName>
                                        </p:attrNameLst>
                                      </p:cBhvr>
                                      <p:to>
                                        <p:strVal val="visible"/>
                                      </p:to>
                                    </p:set>
                                    <p:animEffect transition="in" filter="wipe(up)">
                                      <p:cBhvr>
                                        <p:cTn id="19" dur="500"/>
                                        <p:tgtEl>
                                          <p:spTgt spid="17"/>
                                        </p:tgtEl>
                                      </p:cBhvr>
                                    </p:animEffect>
                                  </p:childTnLst>
                                </p:cTn>
                              </p:par>
                            </p:childTnLst>
                          </p:cTn>
                        </p:par>
                        <p:par>
                          <p:cTn id="20" fill="hold">
                            <p:stCondLst>
                              <p:cond delay="2000"/>
                            </p:stCondLst>
                            <p:childTnLst>
                              <p:par>
                                <p:cTn id="21" presetID="22" presetClass="entr" presetSubtype="1" fill="hold" grpId="0" nodeType="after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wipe(up)">
                                      <p:cBhvr>
                                        <p:cTn id="23" dur="500"/>
                                        <p:tgtEl>
                                          <p:spTgt spid="18"/>
                                        </p:tgtEl>
                                      </p:cBhvr>
                                    </p:animEffect>
                                  </p:childTnLst>
                                </p:cTn>
                              </p:par>
                            </p:childTnLst>
                          </p:cTn>
                        </p:par>
                        <p:par>
                          <p:cTn id="24" fill="hold">
                            <p:stCondLst>
                              <p:cond delay="2500"/>
                            </p:stCondLst>
                            <p:childTnLst>
                              <p:par>
                                <p:cTn id="25" presetID="22" presetClass="entr" presetSubtype="1" fill="hold" grpId="0" nodeType="afterEffect">
                                  <p:stCondLst>
                                    <p:cond delay="0"/>
                                  </p:stCondLst>
                                  <p:childTnLst>
                                    <p:set>
                                      <p:cBhvr>
                                        <p:cTn id="26" dur="1" fill="hold">
                                          <p:stCondLst>
                                            <p:cond delay="0"/>
                                          </p:stCondLst>
                                        </p:cTn>
                                        <p:tgtEl>
                                          <p:spTgt spid="19"/>
                                        </p:tgtEl>
                                        <p:attrNameLst>
                                          <p:attrName>style.visibility</p:attrName>
                                        </p:attrNameLst>
                                      </p:cBhvr>
                                      <p:to>
                                        <p:strVal val="visible"/>
                                      </p:to>
                                    </p:set>
                                    <p:animEffect transition="in" filter="wipe(up)">
                                      <p:cBhvr>
                                        <p:cTn id="27" dur="500"/>
                                        <p:tgtEl>
                                          <p:spTgt spid="19"/>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wipe(left)">
                                      <p:cBhvr>
                                        <p:cTn id="3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7" grpId="0" animBg="1"/>
      <p:bldP spid="18" grpId="0" animBg="1"/>
      <p:bldP spid="19"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vert="horz" lIns="91440" tIns="45720" rIns="91440" bIns="45720" rtlCol="0" anchor="ctr">
            <a:normAutofit/>
          </a:bodyPr>
          <a:lstStyle/>
          <a:p>
            <a:r>
              <a:rPr lang="en-US" altLang="zh-CN" sz="3600" dirty="0">
                <a:solidFill>
                  <a:srgbClr val="403B48"/>
                </a:solidFill>
              </a:rPr>
              <a:t>Sync Queue</a:t>
            </a:r>
            <a:endParaRPr lang="zh-CN" altLang="en-US" sz="3600" dirty="0">
              <a:solidFill>
                <a:srgbClr val="403B48"/>
              </a:solidFill>
            </a:endParaRPr>
          </a:p>
        </p:txBody>
      </p:sp>
      <p:sp>
        <p:nvSpPr>
          <p:cNvPr id="4" name="内容占位符 2"/>
          <p:cNvSpPr>
            <a:spLocks noGrp="1"/>
          </p:cNvSpPr>
          <p:nvPr>
            <p:ph idx="1"/>
          </p:nvPr>
        </p:nvSpPr>
        <p:spPr>
          <a:xfrm>
            <a:off x="628650" y="1825625"/>
            <a:ext cx="7886700" cy="4351338"/>
          </a:xfrm>
        </p:spPr>
        <p:txBody>
          <a:bodyPr/>
          <a:lstStyle/>
          <a:p>
            <a:r>
              <a:rPr lang="en-US" altLang="zh-CN" dirty="0" smtClean="0"/>
              <a:t>Transactional update</a:t>
            </a:r>
            <a:endParaRPr lang="zh-CN" altLang="en-US" dirty="0"/>
          </a:p>
        </p:txBody>
      </p:sp>
      <p:sp>
        <p:nvSpPr>
          <p:cNvPr id="5" name="矩形 4"/>
          <p:cNvSpPr/>
          <p:nvPr/>
        </p:nvSpPr>
        <p:spPr>
          <a:xfrm>
            <a:off x="2569930" y="3281129"/>
            <a:ext cx="93345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1400" dirty="0">
                <a:solidFill>
                  <a:schemeClr val="tx1"/>
                </a:solidFill>
                <a:latin typeface="微软雅黑" pitchFamily="34" charset="-122"/>
                <a:ea typeface="微软雅黑" pitchFamily="34" charset="-122"/>
              </a:rPr>
              <a:t>A.doc</a:t>
            </a:r>
            <a:endParaRPr lang="zh-CN" altLang="en-US" sz="1400" dirty="0">
              <a:solidFill>
                <a:schemeClr val="tx1"/>
              </a:solidFill>
              <a:latin typeface="微软雅黑" pitchFamily="34" charset="-122"/>
              <a:ea typeface="微软雅黑" pitchFamily="34" charset="-122"/>
            </a:endParaRPr>
          </a:p>
        </p:txBody>
      </p:sp>
      <p:sp>
        <p:nvSpPr>
          <p:cNvPr id="6" name="矩形 5"/>
          <p:cNvSpPr/>
          <p:nvPr/>
        </p:nvSpPr>
        <p:spPr>
          <a:xfrm>
            <a:off x="4305298" y="3281129"/>
            <a:ext cx="1000125"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1400" dirty="0">
                <a:solidFill>
                  <a:schemeClr val="tx1"/>
                </a:solidFill>
                <a:latin typeface="微软雅黑" pitchFamily="34" charset="-122"/>
                <a:ea typeface="微软雅黑" pitchFamily="34" charset="-122"/>
              </a:rPr>
              <a:t>A.tmp1</a:t>
            </a:r>
            <a:endParaRPr lang="zh-CN" altLang="en-US" sz="1400" dirty="0">
              <a:solidFill>
                <a:schemeClr val="tx1"/>
              </a:solidFill>
              <a:latin typeface="微软雅黑" pitchFamily="34" charset="-122"/>
              <a:ea typeface="微软雅黑" pitchFamily="34" charset="-122"/>
            </a:endParaRPr>
          </a:p>
        </p:txBody>
      </p:sp>
      <p:sp>
        <p:nvSpPr>
          <p:cNvPr id="7" name="矩形 6"/>
          <p:cNvSpPr/>
          <p:nvPr/>
        </p:nvSpPr>
        <p:spPr>
          <a:xfrm>
            <a:off x="782862" y="3281129"/>
            <a:ext cx="100965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1400" dirty="0">
                <a:solidFill>
                  <a:schemeClr val="tx1"/>
                </a:solidFill>
                <a:latin typeface="微软雅黑" pitchFamily="34" charset="-122"/>
                <a:ea typeface="微软雅黑" pitchFamily="34" charset="-122"/>
              </a:rPr>
              <a:t>A.tmp0</a:t>
            </a:r>
            <a:endParaRPr lang="zh-CN" altLang="en-US" sz="1400" dirty="0">
              <a:solidFill>
                <a:schemeClr val="tx1"/>
              </a:solidFill>
              <a:latin typeface="微软雅黑" pitchFamily="34" charset="-122"/>
              <a:ea typeface="微软雅黑" pitchFamily="34" charset="-122"/>
            </a:endParaRPr>
          </a:p>
        </p:txBody>
      </p:sp>
      <p:cxnSp>
        <p:nvCxnSpPr>
          <p:cNvPr id="8" name="直接连接符 7"/>
          <p:cNvCxnSpPr/>
          <p:nvPr/>
        </p:nvCxnSpPr>
        <p:spPr>
          <a:xfrm>
            <a:off x="3964212" y="3805004"/>
            <a:ext cx="0" cy="2795588"/>
          </a:xfrm>
          <a:prstGeom prst="line">
            <a:avLst/>
          </a:prstGeom>
          <a:ln w="19050">
            <a:prstDash val="dash"/>
            <a:tailEnd type="arrow"/>
          </a:ln>
        </p:spPr>
        <p:style>
          <a:lnRef idx="1">
            <a:schemeClr val="accent1"/>
          </a:lnRef>
          <a:fillRef idx="0">
            <a:schemeClr val="accent1"/>
          </a:fillRef>
          <a:effectRef idx="0">
            <a:schemeClr val="accent1"/>
          </a:effectRef>
          <a:fontRef idx="minor">
            <a:schemeClr val="tx1"/>
          </a:fontRef>
        </p:style>
      </p:cxnSp>
      <p:cxnSp>
        <p:nvCxnSpPr>
          <p:cNvPr id="9" name="直接连接符 8"/>
          <p:cNvCxnSpPr/>
          <p:nvPr/>
        </p:nvCxnSpPr>
        <p:spPr>
          <a:xfrm>
            <a:off x="2181219" y="3785954"/>
            <a:ext cx="0" cy="2795588"/>
          </a:xfrm>
          <a:prstGeom prst="line">
            <a:avLst/>
          </a:prstGeom>
          <a:ln w="19050">
            <a:prstDash val="dash"/>
            <a:tailEnd type="arrow"/>
          </a:ln>
        </p:spPr>
        <p:style>
          <a:lnRef idx="1">
            <a:schemeClr val="accent1"/>
          </a:lnRef>
          <a:fillRef idx="0">
            <a:schemeClr val="accent1"/>
          </a:fillRef>
          <a:effectRef idx="0">
            <a:schemeClr val="accent1"/>
          </a:effectRef>
          <a:fontRef idx="minor">
            <a:schemeClr val="tx1"/>
          </a:fontRef>
        </p:style>
      </p:cxnSp>
      <p:cxnSp>
        <p:nvCxnSpPr>
          <p:cNvPr id="10" name="直接连接符 9"/>
          <p:cNvCxnSpPr/>
          <p:nvPr/>
        </p:nvCxnSpPr>
        <p:spPr>
          <a:xfrm>
            <a:off x="317955" y="3471629"/>
            <a:ext cx="0" cy="3109913"/>
          </a:xfrm>
          <a:prstGeom prst="line">
            <a:avLst/>
          </a:prstGeom>
          <a:ln w="19050">
            <a:prstDash val="dash"/>
            <a:headEnd type="none"/>
            <a:tailEnd type="arrow" w="med" len="lg"/>
          </a:ln>
        </p:spPr>
        <p:style>
          <a:lnRef idx="1">
            <a:schemeClr val="accent1"/>
          </a:lnRef>
          <a:fillRef idx="0">
            <a:schemeClr val="accent1"/>
          </a:fillRef>
          <a:effectRef idx="0">
            <a:schemeClr val="accent1"/>
          </a:effectRef>
          <a:fontRef idx="minor">
            <a:schemeClr val="tx1"/>
          </a:fontRef>
        </p:style>
      </p:cxnSp>
      <p:sp>
        <p:nvSpPr>
          <p:cNvPr id="11" name="TextBox 17"/>
          <p:cNvSpPr txBox="1">
            <a:spLocks noChangeArrowheads="1"/>
          </p:cNvSpPr>
          <p:nvPr/>
        </p:nvSpPr>
        <p:spPr bwMode="auto">
          <a:xfrm rot="16200000">
            <a:off x="-339269" y="4840054"/>
            <a:ext cx="1295400" cy="3079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eaLnBrk="1" hangingPunct="1"/>
            <a:r>
              <a:rPr lang="en-US" altLang="zh-CN" sz="1400">
                <a:solidFill>
                  <a:srgbClr val="00B0F0"/>
                </a:solidFill>
                <a:latin typeface="微软雅黑" panose="020B0503020204020204" pitchFamily="34" charset="-122"/>
                <a:ea typeface="微软雅黑" panose="020B0503020204020204" pitchFamily="34" charset="-122"/>
              </a:rPr>
              <a:t>Time Line</a:t>
            </a:r>
            <a:endParaRPr lang="zh-CN" altLang="en-US" sz="1400">
              <a:solidFill>
                <a:srgbClr val="00B0F0"/>
              </a:solidFill>
              <a:latin typeface="微软雅黑" panose="020B0503020204020204" pitchFamily="34" charset="-122"/>
              <a:ea typeface="微软雅黑" panose="020B0503020204020204" pitchFamily="34" charset="-122"/>
            </a:endParaRPr>
          </a:p>
        </p:txBody>
      </p:sp>
      <p:sp>
        <p:nvSpPr>
          <p:cNvPr id="12" name="矩形 11"/>
          <p:cNvSpPr/>
          <p:nvPr/>
        </p:nvSpPr>
        <p:spPr>
          <a:xfrm>
            <a:off x="2484205" y="3946292"/>
            <a:ext cx="1133475" cy="381000"/>
          </a:xfrm>
          <a:prstGeom prst="rect">
            <a:avLst/>
          </a:prstGeom>
          <a:solidFill>
            <a:schemeClr val="accent3">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1400" dirty="0">
                <a:solidFill>
                  <a:schemeClr val="accent5">
                    <a:lumMod val="75000"/>
                  </a:schemeClr>
                </a:solidFill>
                <a:latin typeface="微软雅黑" pitchFamily="34" charset="-122"/>
                <a:ea typeface="微软雅黑" pitchFamily="34" charset="-122"/>
              </a:rPr>
              <a:t>Version1</a:t>
            </a:r>
            <a:endParaRPr lang="zh-CN" altLang="en-US" sz="1400" dirty="0">
              <a:solidFill>
                <a:schemeClr val="accent5">
                  <a:lumMod val="75000"/>
                </a:schemeClr>
              </a:solidFill>
              <a:latin typeface="微软雅黑" pitchFamily="34" charset="-122"/>
              <a:ea typeface="微软雅黑" pitchFamily="34" charset="-122"/>
            </a:endParaRPr>
          </a:p>
        </p:txBody>
      </p:sp>
      <p:grpSp>
        <p:nvGrpSpPr>
          <p:cNvPr id="13" name="组合 39"/>
          <p:cNvGrpSpPr>
            <a:grpSpLocks/>
          </p:cNvGrpSpPr>
          <p:nvPr/>
        </p:nvGrpSpPr>
        <p:grpSpPr bwMode="auto">
          <a:xfrm>
            <a:off x="4286248" y="3909779"/>
            <a:ext cx="1133475" cy="928688"/>
            <a:chOff x="3371849" y="3562350"/>
            <a:chExt cx="1133475" cy="929740"/>
          </a:xfrm>
        </p:grpSpPr>
        <p:sp>
          <p:nvSpPr>
            <p:cNvPr id="14" name="矩形 13"/>
            <p:cNvSpPr/>
            <p:nvPr/>
          </p:nvSpPr>
          <p:spPr>
            <a:xfrm>
              <a:off x="3371849" y="4110658"/>
              <a:ext cx="1133475" cy="381432"/>
            </a:xfrm>
            <a:prstGeom prst="rect">
              <a:avLst/>
            </a:prstGeom>
            <a:solidFill>
              <a:schemeClr val="bg1">
                <a:lumMod val="8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1400" dirty="0">
                  <a:solidFill>
                    <a:srgbClr val="FF0000"/>
                  </a:solidFill>
                  <a:latin typeface="微软雅黑" pitchFamily="34" charset="-122"/>
                  <a:ea typeface="微软雅黑" pitchFamily="34" charset="-122"/>
                </a:rPr>
                <a:t>Version2</a:t>
              </a:r>
              <a:endParaRPr lang="zh-CN" altLang="en-US" sz="1400" dirty="0">
                <a:solidFill>
                  <a:srgbClr val="FF0000"/>
                </a:solidFill>
                <a:latin typeface="微软雅黑" pitchFamily="34" charset="-122"/>
                <a:ea typeface="微软雅黑" pitchFamily="34" charset="-122"/>
              </a:endParaRPr>
            </a:p>
          </p:txBody>
        </p:sp>
        <p:cxnSp>
          <p:nvCxnSpPr>
            <p:cNvPr id="15" name="直接连接符 14"/>
            <p:cNvCxnSpPr>
              <a:endCxn id="14" idx="0"/>
            </p:cNvCxnSpPr>
            <p:nvPr/>
          </p:nvCxnSpPr>
          <p:spPr>
            <a:xfrm>
              <a:off x="3938587" y="3854781"/>
              <a:ext cx="0" cy="255878"/>
            </a:xfrm>
            <a:prstGeom prst="line">
              <a:avLst/>
            </a:prstGeom>
            <a:ln w="19050">
              <a:solidFill>
                <a:srgbClr val="0070C0"/>
              </a:solidFill>
              <a:prstDash val="solid"/>
              <a:tailEnd type="stealth" w="med" len="lg"/>
            </a:ln>
          </p:spPr>
          <p:style>
            <a:lnRef idx="1">
              <a:schemeClr val="accent1"/>
            </a:lnRef>
            <a:fillRef idx="0">
              <a:schemeClr val="accent1"/>
            </a:fillRef>
            <a:effectRef idx="0">
              <a:schemeClr val="accent1"/>
            </a:effectRef>
            <a:fontRef idx="minor">
              <a:schemeClr val="tx1"/>
            </a:fontRef>
          </p:style>
        </p:cxnSp>
        <p:sp>
          <p:nvSpPr>
            <p:cNvPr id="16" name="TextBox 36"/>
            <p:cNvSpPr txBox="1">
              <a:spLocks noChangeArrowheads="1"/>
            </p:cNvSpPr>
            <p:nvPr/>
          </p:nvSpPr>
          <p:spPr bwMode="auto">
            <a:xfrm>
              <a:off x="3571875" y="3562350"/>
              <a:ext cx="79057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eaLnBrk="1" hangingPunct="1"/>
              <a:r>
                <a:rPr lang="en-US" altLang="zh-CN" sz="1400">
                  <a:latin typeface="微软雅黑" panose="020B0503020204020204" pitchFamily="34" charset="-122"/>
                  <a:ea typeface="微软雅黑" panose="020B0503020204020204" pitchFamily="34" charset="-122"/>
                </a:rPr>
                <a:t>write</a:t>
              </a:r>
              <a:endParaRPr lang="zh-CN" altLang="en-US" sz="1400">
                <a:latin typeface="微软雅黑" panose="020B0503020204020204" pitchFamily="34" charset="-122"/>
                <a:ea typeface="微软雅黑" panose="020B0503020204020204" pitchFamily="34" charset="-122"/>
              </a:endParaRPr>
            </a:p>
          </p:txBody>
        </p:sp>
      </p:grpSp>
      <p:grpSp>
        <p:nvGrpSpPr>
          <p:cNvPr id="17" name="组合 16"/>
          <p:cNvGrpSpPr/>
          <p:nvPr/>
        </p:nvGrpSpPr>
        <p:grpSpPr>
          <a:xfrm>
            <a:off x="2498725" y="4633453"/>
            <a:ext cx="1787523" cy="1084489"/>
            <a:chOff x="2992211" y="4343167"/>
            <a:chExt cx="1787523" cy="1084489"/>
          </a:xfrm>
        </p:grpSpPr>
        <p:sp>
          <p:nvSpPr>
            <p:cNvPr id="18" name="矩形 17"/>
            <p:cNvSpPr/>
            <p:nvPr/>
          </p:nvSpPr>
          <p:spPr bwMode="auto">
            <a:xfrm>
              <a:off x="2992211" y="5046656"/>
              <a:ext cx="1133475" cy="381000"/>
            </a:xfrm>
            <a:prstGeom prst="rect">
              <a:avLst/>
            </a:prstGeom>
            <a:solidFill>
              <a:schemeClr val="bg1">
                <a:lumMod val="8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1400" dirty="0">
                  <a:solidFill>
                    <a:srgbClr val="FF0000"/>
                  </a:solidFill>
                  <a:latin typeface="微软雅黑" pitchFamily="34" charset="-122"/>
                  <a:ea typeface="微软雅黑" pitchFamily="34" charset="-122"/>
                </a:rPr>
                <a:t>Version2</a:t>
              </a:r>
              <a:endParaRPr lang="zh-CN" altLang="en-US" sz="1400" dirty="0">
                <a:solidFill>
                  <a:srgbClr val="FF0000"/>
                </a:solidFill>
                <a:latin typeface="微软雅黑" pitchFamily="34" charset="-122"/>
                <a:ea typeface="微软雅黑" pitchFamily="34" charset="-122"/>
              </a:endParaRPr>
            </a:p>
          </p:txBody>
        </p:sp>
        <p:cxnSp>
          <p:nvCxnSpPr>
            <p:cNvPr id="19" name="直接连接符 18"/>
            <p:cNvCxnSpPr>
              <a:stCxn id="14" idx="1"/>
              <a:endCxn id="18" idx="0"/>
            </p:cNvCxnSpPr>
            <p:nvPr/>
          </p:nvCxnSpPr>
          <p:spPr bwMode="auto">
            <a:xfrm flipH="1">
              <a:off x="3558949" y="4343167"/>
              <a:ext cx="1220785" cy="703489"/>
            </a:xfrm>
            <a:prstGeom prst="line">
              <a:avLst/>
            </a:prstGeom>
            <a:ln w="19050">
              <a:solidFill>
                <a:srgbClr val="0070C0"/>
              </a:solidFill>
              <a:prstDash val="solid"/>
              <a:tailEnd type="stealth" w="med" len="lg"/>
            </a:ln>
          </p:spPr>
          <p:style>
            <a:lnRef idx="1">
              <a:schemeClr val="accent1"/>
            </a:lnRef>
            <a:fillRef idx="0">
              <a:schemeClr val="accent1"/>
            </a:fillRef>
            <a:effectRef idx="0">
              <a:schemeClr val="accent1"/>
            </a:effectRef>
            <a:fontRef idx="minor">
              <a:schemeClr val="tx1"/>
            </a:fontRef>
          </p:style>
        </p:cxnSp>
        <p:sp>
          <p:nvSpPr>
            <p:cNvPr id="20" name="TextBox 37"/>
            <p:cNvSpPr txBox="1">
              <a:spLocks noChangeArrowheads="1"/>
            </p:cNvSpPr>
            <p:nvPr/>
          </p:nvSpPr>
          <p:spPr bwMode="auto">
            <a:xfrm>
              <a:off x="3344637" y="4498519"/>
              <a:ext cx="971550" cy="3079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eaLnBrk="1" hangingPunct="1"/>
              <a:r>
                <a:rPr lang="en-US" altLang="zh-CN" sz="1400" dirty="0">
                  <a:latin typeface="微软雅黑" panose="020B0503020204020204" pitchFamily="34" charset="-122"/>
                  <a:ea typeface="微软雅黑" panose="020B0503020204020204" pitchFamily="34" charset="-122"/>
                </a:rPr>
                <a:t>rename</a:t>
              </a:r>
              <a:endParaRPr lang="zh-CN" altLang="en-US" sz="1400" dirty="0">
                <a:latin typeface="微软雅黑" panose="020B0503020204020204" pitchFamily="34" charset="-122"/>
                <a:ea typeface="微软雅黑" panose="020B0503020204020204" pitchFamily="34" charset="-122"/>
              </a:endParaRPr>
            </a:p>
          </p:txBody>
        </p:sp>
      </p:grpSp>
      <p:grpSp>
        <p:nvGrpSpPr>
          <p:cNvPr id="21" name="组合 40"/>
          <p:cNvGrpSpPr>
            <a:grpSpLocks/>
          </p:cNvGrpSpPr>
          <p:nvPr/>
        </p:nvGrpSpPr>
        <p:grpSpPr bwMode="auto">
          <a:xfrm>
            <a:off x="720950" y="4122278"/>
            <a:ext cx="1763255" cy="1068621"/>
            <a:chOff x="604837" y="3775325"/>
            <a:chExt cx="1763255" cy="1069190"/>
          </a:xfrm>
        </p:grpSpPr>
        <p:sp>
          <p:nvSpPr>
            <p:cNvPr id="22" name="矩形 21"/>
            <p:cNvSpPr/>
            <p:nvPr/>
          </p:nvSpPr>
          <p:spPr>
            <a:xfrm>
              <a:off x="604837" y="4463312"/>
              <a:ext cx="1133475" cy="381203"/>
            </a:xfrm>
            <a:prstGeom prst="rect">
              <a:avLst/>
            </a:prstGeom>
            <a:solidFill>
              <a:schemeClr val="accent3">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1400" dirty="0">
                  <a:solidFill>
                    <a:schemeClr val="accent5">
                      <a:lumMod val="75000"/>
                    </a:schemeClr>
                  </a:solidFill>
                  <a:latin typeface="微软雅黑" pitchFamily="34" charset="-122"/>
                  <a:ea typeface="微软雅黑" pitchFamily="34" charset="-122"/>
                </a:rPr>
                <a:t>Version1</a:t>
              </a:r>
              <a:endParaRPr lang="zh-CN" altLang="en-US" sz="1400" dirty="0">
                <a:solidFill>
                  <a:schemeClr val="accent5">
                    <a:lumMod val="75000"/>
                  </a:schemeClr>
                </a:solidFill>
                <a:latin typeface="微软雅黑" pitchFamily="34" charset="-122"/>
                <a:ea typeface="微软雅黑" pitchFamily="34" charset="-122"/>
              </a:endParaRPr>
            </a:p>
          </p:txBody>
        </p:sp>
        <p:cxnSp>
          <p:nvCxnSpPr>
            <p:cNvPr id="23" name="直接连接符 22"/>
            <p:cNvCxnSpPr>
              <a:stCxn id="12" idx="1"/>
              <a:endCxn id="22" idx="0"/>
            </p:cNvCxnSpPr>
            <p:nvPr/>
          </p:nvCxnSpPr>
          <p:spPr>
            <a:xfrm flipH="1">
              <a:off x="1171575" y="3775325"/>
              <a:ext cx="1196517" cy="687987"/>
            </a:xfrm>
            <a:prstGeom prst="line">
              <a:avLst/>
            </a:prstGeom>
            <a:ln w="19050">
              <a:solidFill>
                <a:srgbClr val="0070C0"/>
              </a:solidFill>
              <a:prstDash val="solid"/>
              <a:tailEnd type="stealth" w="med" len="lg"/>
            </a:ln>
          </p:spPr>
          <p:style>
            <a:lnRef idx="1">
              <a:schemeClr val="accent1"/>
            </a:lnRef>
            <a:fillRef idx="0">
              <a:schemeClr val="accent1"/>
            </a:fillRef>
            <a:effectRef idx="0">
              <a:schemeClr val="accent1"/>
            </a:effectRef>
            <a:fontRef idx="minor">
              <a:schemeClr val="tx1"/>
            </a:fontRef>
          </p:style>
        </p:cxnSp>
        <p:sp>
          <p:nvSpPr>
            <p:cNvPr id="24" name="TextBox 38"/>
            <p:cNvSpPr txBox="1">
              <a:spLocks noChangeArrowheads="1"/>
            </p:cNvSpPr>
            <p:nvPr/>
          </p:nvSpPr>
          <p:spPr bwMode="auto">
            <a:xfrm>
              <a:off x="942975" y="3931682"/>
              <a:ext cx="97155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eaLnBrk="1" hangingPunct="1"/>
              <a:r>
                <a:rPr lang="en-US" altLang="zh-CN" sz="1400">
                  <a:latin typeface="微软雅黑" panose="020B0503020204020204" pitchFamily="34" charset="-122"/>
                  <a:ea typeface="微软雅黑" panose="020B0503020204020204" pitchFamily="34" charset="-122"/>
                </a:rPr>
                <a:t>rename</a:t>
              </a:r>
              <a:endParaRPr lang="zh-CN" altLang="en-US" sz="1400">
                <a:latin typeface="微软雅黑" panose="020B0503020204020204" pitchFamily="34" charset="-122"/>
                <a:ea typeface="微软雅黑" panose="020B0503020204020204" pitchFamily="34" charset="-122"/>
              </a:endParaRPr>
            </a:p>
          </p:txBody>
        </p:sp>
      </p:grpSp>
      <p:grpSp>
        <p:nvGrpSpPr>
          <p:cNvPr id="25" name="组合 43"/>
          <p:cNvGrpSpPr>
            <a:grpSpLocks/>
          </p:cNvGrpSpPr>
          <p:nvPr/>
        </p:nvGrpSpPr>
        <p:grpSpPr bwMode="auto">
          <a:xfrm>
            <a:off x="720950" y="5176385"/>
            <a:ext cx="1147762" cy="1043202"/>
            <a:chOff x="604837" y="4829165"/>
            <a:chExt cx="1147763" cy="1044050"/>
          </a:xfrm>
        </p:grpSpPr>
        <p:sp>
          <p:nvSpPr>
            <p:cNvPr id="26" name="矩形 25"/>
            <p:cNvSpPr/>
            <p:nvPr/>
          </p:nvSpPr>
          <p:spPr>
            <a:xfrm>
              <a:off x="604837" y="5491906"/>
              <a:ext cx="1133476" cy="381309"/>
            </a:xfrm>
            <a:prstGeom prst="rect">
              <a:avLst/>
            </a:prstGeom>
            <a:noFill/>
            <a:ln>
              <a:solidFill>
                <a:schemeClr val="accent5">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1400" dirty="0">
                  <a:solidFill>
                    <a:schemeClr val="accent5">
                      <a:lumMod val="75000"/>
                    </a:schemeClr>
                  </a:solidFill>
                  <a:latin typeface="微软雅黑" pitchFamily="34" charset="-122"/>
                  <a:ea typeface="微软雅黑" pitchFamily="34" charset="-122"/>
                </a:rPr>
                <a:t>Version1</a:t>
              </a:r>
              <a:endParaRPr lang="zh-CN" altLang="en-US" sz="1400" dirty="0">
                <a:solidFill>
                  <a:schemeClr val="accent5">
                    <a:lumMod val="75000"/>
                  </a:schemeClr>
                </a:solidFill>
                <a:latin typeface="微软雅黑" pitchFamily="34" charset="-122"/>
                <a:ea typeface="微软雅黑" pitchFamily="34" charset="-122"/>
              </a:endParaRPr>
            </a:p>
          </p:txBody>
        </p:sp>
        <p:cxnSp>
          <p:nvCxnSpPr>
            <p:cNvPr id="27" name="直接连接符 26"/>
            <p:cNvCxnSpPr>
              <a:stCxn id="22" idx="2"/>
              <a:endCxn id="26" idx="0"/>
            </p:cNvCxnSpPr>
            <p:nvPr/>
          </p:nvCxnSpPr>
          <p:spPr>
            <a:xfrm>
              <a:off x="1171575" y="4829165"/>
              <a:ext cx="0" cy="662741"/>
            </a:xfrm>
            <a:prstGeom prst="line">
              <a:avLst/>
            </a:prstGeom>
            <a:ln w="19050">
              <a:solidFill>
                <a:srgbClr val="0070C0"/>
              </a:solidFill>
              <a:prstDash val="solid"/>
              <a:tailEnd type="stealth" w="med" len="lg"/>
            </a:ln>
          </p:spPr>
          <p:style>
            <a:lnRef idx="1">
              <a:schemeClr val="accent1"/>
            </a:lnRef>
            <a:fillRef idx="0">
              <a:schemeClr val="accent1"/>
            </a:fillRef>
            <a:effectRef idx="0">
              <a:schemeClr val="accent1"/>
            </a:effectRef>
            <a:fontRef idx="minor">
              <a:schemeClr val="tx1"/>
            </a:fontRef>
          </p:style>
        </p:cxnSp>
        <p:sp>
          <p:nvSpPr>
            <p:cNvPr id="28" name="TextBox 42"/>
            <p:cNvSpPr txBox="1">
              <a:spLocks noChangeArrowheads="1"/>
            </p:cNvSpPr>
            <p:nvPr/>
          </p:nvSpPr>
          <p:spPr bwMode="auto">
            <a:xfrm>
              <a:off x="781050" y="4989245"/>
              <a:ext cx="97155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eaLnBrk="1" hangingPunct="1"/>
              <a:r>
                <a:rPr lang="en-US" altLang="zh-CN" sz="1400">
                  <a:latin typeface="微软雅黑" panose="020B0503020204020204" pitchFamily="34" charset="-122"/>
                  <a:ea typeface="微软雅黑" panose="020B0503020204020204" pitchFamily="34" charset="-122"/>
                </a:rPr>
                <a:t>delete</a:t>
              </a:r>
              <a:endParaRPr lang="zh-CN" altLang="en-US" sz="1400">
                <a:latin typeface="微软雅黑" panose="020B0503020204020204" pitchFamily="34" charset="-122"/>
                <a:ea typeface="微软雅黑" panose="020B0503020204020204" pitchFamily="34" charset="-122"/>
              </a:endParaRPr>
            </a:p>
          </p:txBody>
        </p:sp>
      </p:grpSp>
      <p:grpSp>
        <p:nvGrpSpPr>
          <p:cNvPr id="29" name="组合 28"/>
          <p:cNvGrpSpPr/>
          <p:nvPr/>
        </p:nvGrpSpPr>
        <p:grpSpPr>
          <a:xfrm>
            <a:off x="1273169" y="2857267"/>
            <a:ext cx="3536271" cy="423862"/>
            <a:chOff x="1766655" y="2566981"/>
            <a:chExt cx="3536271" cy="423862"/>
          </a:xfrm>
        </p:grpSpPr>
        <p:cxnSp>
          <p:nvCxnSpPr>
            <p:cNvPr id="30" name="直接连接符 29"/>
            <p:cNvCxnSpPr/>
            <p:nvPr/>
          </p:nvCxnSpPr>
          <p:spPr>
            <a:xfrm flipH="1">
              <a:off x="1766655" y="2566981"/>
              <a:ext cx="1" cy="423862"/>
            </a:xfrm>
            <a:prstGeom prst="line">
              <a:avLst/>
            </a:prstGeom>
            <a:ln w="19050">
              <a:solidFill>
                <a:srgbClr val="FF0000"/>
              </a:solidFill>
              <a:prstDash val="solid"/>
              <a:tailEnd type="stealth" w="med" len="lg"/>
            </a:ln>
          </p:spPr>
          <p:style>
            <a:lnRef idx="1">
              <a:schemeClr val="accent1"/>
            </a:lnRef>
            <a:fillRef idx="0">
              <a:schemeClr val="accent1"/>
            </a:fillRef>
            <a:effectRef idx="0">
              <a:schemeClr val="accent1"/>
            </a:effectRef>
            <a:fontRef idx="minor">
              <a:schemeClr val="tx1"/>
            </a:fontRef>
          </p:style>
        </p:cxnSp>
        <p:cxnSp>
          <p:nvCxnSpPr>
            <p:cNvPr id="31" name="直接连接符 30"/>
            <p:cNvCxnSpPr/>
            <p:nvPr/>
          </p:nvCxnSpPr>
          <p:spPr>
            <a:xfrm>
              <a:off x="5302926" y="2568568"/>
              <a:ext cx="0" cy="409575"/>
            </a:xfrm>
            <a:prstGeom prst="line">
              <a:avLst/>
            </a:prstGeom>
            <a:ln w="19050">
              <a:solidFill>
                <a:srgbClr val="FF0000"/>
              </a:solidFill>
              <a:prstDash val="solid"/>
              <a:tailEnd type="stealth" w="med" len="lg"/>
            </a:ln>
          </p:spPr>
          <p:style>
            <a:lnRef idx="1">
              <a:schemeClr val="accent1"/>
            </a:lnRef>
            <a:fillRef idx="0">
              <a:schemeClr val="accent1"/>
            </a:fillRef>
            <a:effectRef idx="0">
              <a:schemeClr val="accent1"/>
            </a:effectRef>
            <a:fontRef idx="minor">
              <a:schemeClr val="tx1"/>
            </a:fontRef>
          </p:style>
        </p:cxnSp>
        <p:cxnSp>
          <p:nvCxnSpPr>
            <p:cNvPr id="32" name="直接连接符 31"/>
            <p:cNvCxnSpPr/>
            <p:nvPr/>
          </p:nvCxnSpPr>
          <p:spPr>
            <a:xfrm>
              <a:off x="1781174" y="2566981"/>
              <a:ext cx="3521752" cy="1587"/>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33" name="TextBox 39"/>
          <p:cNvSpPr txBox="1">
            <a:spLocks noChangeArrowheads="1"/>
          </p:cNvSpPr>
          <p:nvPr/>
        </p:nvSpPr>
        <p:spPr bwMode="auto">
          <a:xfrm>
            <a:off x="2556780" y="2476040"/>
            <a:ext cx="930275" cy="3683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eaLnBrk="1" hangingPunct="1"/>
            <a:r>
              <a:rPr lang="en-US" altLang="zh-CN" sz="1800" dirty="0">
                <a:solidFill>
                  <a:srgbClr val="FF0000"/>
                </a:solidFill>
                <a:latin typeface="微软雅黑" panose="020B0503020204020204" pitchFamily="34" charset="-122"/>
                <a:ea typeface="微软雅黑" panose="020B0503020204020204" pitchFamily="34" charset="-122"/>
              </a:rPr>
              <a:t> delta</a:t>
            </a:r>
            <a:endParaRPr lang="zh-CN" altLang="en-US" sz="1800" dirty="0">
              <a:solidFill>
                <a:srgbClr val="FF0000"/>
              </a:solidFill>
              <a:latin typeface="微软雅黑" panose="020B0503020204020204" pitchFamily="34" charset="-122"/>
              <a:ea typeface="微软雅黑" panose="020B0503020204020204" pitchFamily="34" charset="-122"/>
            </a:endParaRPr>
          </a:p>
        </p:txBody>
      </p:sp>
      <p:grpSp>
        <p:nvGrpSpPr>
          <p:cNvPr id="34" name="组合 33"/>
          <p:cNvGrpSpPr/>
          <p:nvPr/>
        </p:nvGrpSpPr>
        <p:grpSpPr>
          <a:xfrm>
            <a:off x="1661658" y="3457115"/>
            <a:ext cx="1145951" cy="471604"/>
            <a:chOff x="2155144" y="3166829"/>
            <a:chExt cx="1145951" cy="471604"/>
          </a:xfrm>
        </p:grpSpPr>
        <p:cxnSp>
          <p:nvCxnSpPr>
            <p:cNvPr id="35" name="直接连接符 34"/>
            <p:cNvCxnSpPr>
              <a:stCxn id="5" idx="1"/>
              <a:endCxn id="7" idx="3"/>
            </p:cNvCxnSpPr>
            <p:nvPr/>
          </p:nvCxnSpPr>
          <p:spPr>
            <a:xfrm flipH="1">
              <a:off x="2285998" y="3166829"/>
              <a:ext cx="777418" cy="0"/>
            </a:xfrm>
            <a:prstGeom prst="line">
              <a:avLst/>
            </a:prstGeom>
            <a:ln w="19050">
              <a:solidFill>
                <a:srgbClr val="FF0000"/>
              </a:solidFill>
              <a:prstDash val="solid"/>
              <a:tailEnd type="stealth" w="med" len="lg"/>
            </a:ln>
          </p:spPr>
          <p:style>
            <a:lnRef idx="1">
              <a:schemeClr val="accent1"/>
            </a:lnRef>
            <a:fillRef idx="0">
              <a:schemeClr val="accent1"/>
            </a:fillRef>
            <a:effectRef idx="0">
              <a:schemeClr val="accent1"/>
            </a:effectRef>
            <a:fontRef idx="minor">
              <a:schemeClr val="tx1"/>
            </a:fontRef>
          </p:style>
        </p:cxnSp>
        <p:sp>
          <p:nvSpPr>
            <p:cNvPr id="36" name="TextBox 39"/>
            <p:cNvSpPr txBox="1">
              <a:spLocks noChangeArrowheads="1"/>
            </p:cNvSpPr>
            <p:nvPr/>
          </p:nvSpPr>
          <p:spPr bwMode="auto">
            <a:xfrm>
              <a:off x="2155144" y="3269101"/>
              <a:ext cx="1145951" cy="369332"/>
            </a:xfrm>
            <a:prstGeom prst="rect">
              <a:avLst/>
            </a:prstGeom>
            <a:noFill/>
            <a:ln>
              <a:noFill/>
            </a:ln>
          </p:spPr>
          <p:txBody>
            <a:bodyPr wrap="square">
              <a:spAutoFit/>
            </a:bodyP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eaLnBrk="1" hangingPunct="1"/>
              <a:r>
                <a:rPr lang="en-US" altLang="zh-CN" sz="1800" dirty="0" smtClean="0">
                  <a:solidFill>
                    <a:srgbClr val="FF0000"/>
                  </a:solidFill>
                  <a:latin typeface="微软雅黑" panose="020B0503020204020204" pitchFamily="34" charset="-122"/>
                  <a:ea typeface="微软雅黑" panose="020B0503020204020204" pitchFamily="34" charset="-122"/>
                </a:rPr>
                <a:t>relation</a:t>
              </a:r>
              <a:endParaRPr lang="zh-CN" altLang="en-US" sz="1800" dirty="0">
                <a:solidFill>
                  <a:srgbClr val="FF0000"/>
                </a:solidFill>
                <a:latin typeface="微软雅黑" panose="020B0503020204020204" pitchFamily="34" charset="-122"/>
                <a:ea typeface="微软雅黑" panose="020B0503020204020204" pitchFamily="34" charset="-122"/>
              </a:endParaRPr>
            </a:p>
          </p:txBody>
        </p:sp>
      </p:grpSp>
      <p:grpSp>
        <p:nvGrpSpPr>
          <p:cNvPr id="37" name="组合 36"/>
          <p:cNvGrpSpPr/>
          <p:nvPr/>
        </p:nvGrpSpPr>
        <p:grpSpPr>
          <a:xfrm>
            <a:off x="3390218" y="3457115"/>
            <a:ext cx="1145951" cy="450284"/>
            <a:chOff x="3883704" y="3166829"/>
            <a:chExt cx="1145951" cy="450284"/>
          </a:xfrm>
        </p:grpSpPr>
        <p:cxnSp>
          <p:nvCxnSpPr>
            <p:cNvPr id="38" name="直接连接符 37"/>
            <p:cNvCxnSpPr>
              <a:stCxn id="6" idx="1"/>
              <a:endCxn id="5" idx="3"/>
            </p:cNvCxnSpPr>
            <p:nvPr/>
          </p:nvCxnSpPr>
          <p:spPr>
            <a:xfrm flipH="1">
              <a:off x="3996866" y="3166829"/>
              <a:ext cx="801918" cy="0"/>
            </a:xfrm>
            <a:prstGeom prst="line">
              <a:avLst/>
            </a:prstGeom>
            <a:ln w="19050">
              <a:solidFill>
                <a:srgbClr val="FF0000"/>
              </a:solidFill>
              <a:prstDash val="solid"/>
              <a:tailEnd type="stealth" w="med" len="lg"/>
            </a:ln>
          </p:spPr>
          <p:style>
            <a:lnRef idx="1">
              <a:schemeClr val="accent1"/>
            </a:lnRef>
            <a:fillRef idx="0">
              <a:schemeClr val="accent1"/>
            </a:fillRef>
            <a:effectRef idx="0">
              <a:schemeClr val="accent1"/>
            </a:effectRef>
            <a:fontRef idx="minor">
              <a:schemeClr val="tx1"/>
            </a:fontRef>
          </p:style>
        </p:cxnSp>
        <p:sp>
          <p:nvSpPr>
            <p:cNvPr id="39" name="TextBox 39"/>
            <p:cNvSpPr txBox="1">
              <a:spLocks noChangeArrowheads="1"/>
            </p:cNvSpPr>
            <p:nvPr/>
          </p:nvSpPr>
          <p:spPr bwMode="auto">
            <a:xfrm>
              <a:off x="3883704" y="3247781"/>
              <a:ext cx="1145951" cy="369332"/>
            </a:xfrm>
            <a:prstGeom prst="rect">
              <a:avLst/>
            </a:prstGeom>
            <a:noFill/>
            <a:ln>
              <a:noFill/>
            </a:ln>
          </p:spPr>
          <p:txBody>
            <a:bodyPr wrap="square">
              <a:spAutoFit/>
            </a:bodyP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eaLnBrk="1" hangingPunct="1"/>
              <a:r>
                <a:rPr lang="en-US" altLang="zh-CN" sz="1800" dirty="0" smtClean="0">
                  <a:solidFill>
                    <a:srgbClr val="FF0000"/>
                  </a:solidFill>
                  <a:latin typeface="微软雅黑" panose="020B0503020204020204" pitchFamily="34" charset="-122"/>
                  <a:ea typeface="微软雅黑" panose="020B0503020204020204" pitchFamily="34" charset="-122"/>
                </a:rPr>
                <a:t>relation</a:t>
              </a:r>
              <a:endParaRPr lang="zh-CN" altLang="en-US" sz="1800" dirty="0">
                <a:solidFill>
                  <a:srgbClr val="FF0000"/>
                </a:solidFill>
                <a:latin typeface="微软雅黑" panose="020B0503020204020204" pitchFamily="34" charset="-122"/>
                <a:ea typeface="微软雅黑" panose="020B0503020204020204" pitchFamily="34" charset="-122"/>
              </a:endParaRPr>
            </a:p>
          </p:txBody>
        </p:sp>
      </p:grpSp>
      <p:grpSp>
        <p:nvGrpSpPr>
          <p:cNvPr id="40" name="组合 63"/>
          <p:cNvGrpSpPr>
            <a:grpSpLocks/>
          </p:cNvGrpSpPr>
          <p:nvPr/>
        </p:nvGrpSpPr>
        <p:grpSpPr bwMode="auto">
          <a:xfrm>
            <a:off x="3904339" y="2136869"/>
            <a:ext cx="2066925" cy="1020762"/>
            <a:chOff x="1190625" y="2384801"/>
            <a:chExt cx="1847850" cy="776130"/>
          </a:xfrm>
        </p:grpSpPr>
        <p:sp>
          <p:nvSpPr>
            <p:cNvPr id="41" name="爆炸形 1 40"/>
            <p:cNvSpPr/>
            <p:nvPr/>
          </p:nvSpPr>
          <p:spPr>
            <a:xfrm>
              <a:off x="1190625" y="2384801"/>
              <a:ext cx="1847850" cy="690430"/>
            </a:xfrm>
            <a:prstGeom prst="irregularSeal1">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800"/>
            </a:p>
          </p:txBody>
        </p:sp>
        <p:sp>
          <p:nvSpPr>
            <p:cNvPr id="42" name="TextBox 65"/>
            <p:cNvSpPr txBox="1">
              <a:spLocks noChangeArrowheads="1"/>
            </p:cNvSpPr>
            <p:nvPr/>
          </p:nvSpPr>
          <p:spPr bwMode="auto">
            <a:xfrm>
              <a:off x="1657350" y="2514600"/>
              <a:ext cx="98107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eaLnBrk="1" hangingPunct="1"/>
              <a:r>
                <a:rPr lang="en-US" altLang="zh-CN" sz="1800">
                  <a:solidFill>
                    <a:srgbClr val="00B0F0"/>
                  </a:solidFill>
                  <a:latin typeface="微软雅黑" panose="020B0503020204020204" pitchFamily="34" charset="-122"/>
                  <a:ea typeface="微软雅黑" panose="020B0503020204020204" pitchFamily="34" charset="-122"/>
                </a:rPr>
                <a:t>Trigger</a:t>
              </a:r>
              <a:endParaRPr lang="zh-CN" altLang="en-US" sz="1800">
                <a:solidFill>
                  <a:srgbClr val="00B0F0"/>
                </a:solidFill>
                <a:latin typeface="微软雅黑" panose="020B0503020204020204" pitchFamily="34" charset="-122"/>
                <a:ea typeface="微软雅黑" panose="020B0503020204020204" pitchFamily="34" charset="-122"/>
              </a:endParaRPr>
            </a:p>
          </p:txBody>
        </p:sp>
      </p:grpSp>
      <p:cxnSp>
        <p:nvCxnSpPr>
          <p:cNvPr id="43" name="直接连接符 42"/>
          <p:cNvCxnSpPr/>
          <p:nvPr/>
        </p:nvCxnSpPr>
        <p:spPr>
          <a:xfrm>
            <a:off x="7064823" y="3201988"/>
            <a:ext cx="0" cy="3248025"/>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4" name="直接连接符 43"/>
          <p:cNvCxnSpPr/>
          <p:nvPr/>
        </p:nvCxnSpPr>
        <p:spPr>
          <a:xfrm>
            <a:off x="8131623" y="3201988"/>
            <a:ext cx="0" cy="3248025"/>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45" name="TextBox 12"/>
          <p:cNvSpPr txBox="1">
            <a:spLocks noChangeArrowheads="1"/>
          </p:cNvSpPr>
          <p:nvPr/>
        </p:nvSpPr>
        <p:spPr bwMode="auto">
          <a:xfrm>
            <a:off x="7064824" y="3563938"/>
            <a:ext cx="1066799" cy="369094"/>
          </a:xfrm>
          <a:prstGeom prst="rect">
            <a:avLst/>
          </a:prstGeom>
          <a:noFill/>
          <a:ln w="1587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algn="ctr" eaLnBrk="1" hangingPunct="1"/>
            <a:r>
              <a:rPr lang="en-US" altLang="zh-CN" sz="1800" dirty="0" smtClean="0">
                <a:latin typeface="微软雅黑" panose="020B0503020204020204" pitchFamily="34" charset="-122"/>
                <a:ea typeface="微软雅黑" panose="020B0503020204020204" pitchFamily="34" charset="-122"/>
              </a:rPr>
              <a:t>… …</a:t>
            </a:r>
            <a:endParaRPr lang="zh-CN" altLang="en-US" sz="1800" dirty="0">
              <a:latin typeface="微软雅黑" panose="020B0503020204020204" pitchFamily="34" charset="-122"/>
              <a:ea typeface="微软雅黑" panose="020B0503020204020204" pitchFamily="34" charset="-122"/>
            </a:endParaRPr>
          </a:p>
        </p:txBody>
      </p:sp>
      <p:sp>
        <p:nvSpPr>
          <p:cNvPr id="46" name="TextBox 13"/>
          <p:cNvSpPr txBox="1">
            <a:spLocks noChangeArrowheads="1"/>
          </p:cNvSpPr>
          <p:nvPr/>
        </p:nvSpPr>
        <p:spPr bwMode="auto">
          <a:xfrm>
            <a:off x="7064823" y="3933032"/>
            <a:ext cx="1066800" cy="369094"/>
          </a:xfrm>
          <a:prstGeom prst="rect">
            <a:avLst/>
          </a:prstGeom>
          <a:noFill/>
          <a:ln w="1587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algn="ctr" eaLnBrk="1" hangingPunct="1"/>
            <a:r>
              <a:rPr lang="en-US" altLang="zh-CN" sz="1800" dirty="0" smtClean="0">
                <a:latin typeface="微软雅黑" panose="020B0503020204020204" pitchFamily="34" charset="-122"/>
                <a:ea typeface="微软雅黑" panose="020B0503020204020204" pitchFamily="34" charset="-122"/>
              </a:rPr>
              <a:t>write</a:t>
            </a:r>
            <a:endParaRPr lang="zh-CN" altLang="en-US" sz="1800" dirty="0">
              <a:latin typeface="微软雅黑" panose="020B0503020204020204" pitchFamily="34" charset="-122"/>
              <a:ea typeface="微软雅黑" panose="020B0503020204020204" pitchFamily="34" charset="-122"/>
            </a:endParaRPr>
          </a:p>
        </p:txBody>
      </p:sp>
      <p:sp>
        <p:nvSpPr>
          <p:cNvPr id="47" name="TextBox 14"/>
          <p:cNvSpPr txBox="1">
            <a:spLocks noChangeArrowheads="1"/>
          </p:cNvSpPr>
          <p:nvPr/>
        </p:nvSpPr>
        <p:spPr bwMode="auto">
          <a:xfrm>
            <a:off x="7064823" y="4302125"/>
            <a:ext cx="1066800" cy="369888"/>
          </a:xfrm>
          <a:prstGeom prst="rect">
            <a:avLst/>
          </a:prstGeom>
          <a:noFill/>
          <a:ln w="1587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algn="ctr" eaLnBrk="1" hangingPunct="1"/>
            <a:r>
              <a:rPr lang="en-US" altLang="zh-CN" sz="1800" dirty="0" smtClean="0">
                <a:latin typeface="微软雅黑" panose="020B0503020204020204" pitchFamily="34" charset="-122"/>
                <a:ea typeface="微软雅黑" panose="020B0503020204020204" pitchFamily="34" charset="-122"/>
              </a:rPr>
              <a:t>rename</a:t>
            </a:r>
            <a:endParaRPr lang="zh-CN" altLang="en-US" sz="1800" dirty="0">
              <a:latin typeface="微软雅黑" panose="020B0503020204020204" pitchFamily="34" charset="-122"/>
              <a:ea typeface="微软雅黑" panose="020B0503020204020204" pitchFamily="34" charset="-122"/>
            </a:endParaRPr>
          </a:p>
        </p:txBody>
      </p:sp>
      <p:sp>
        <p:nvSpPr>
          <p:cNvPr id="48" name="TextBox 22"/>
          <p:cNvSpPr txBox="1">
            <a:spLocks noChangeArrowheads="1"/>
          </p:cNvSpPr>
          <p:nvPr/>
        </p:nvSpPr>
        <p:spPr bwMode="auto">
          <a:xfrm>
            <a:off x="7064823" y="4667250"/>
            <a:ext cx="1066800" cy="369888"/>
          </a:xfrm>
          <a:prstGeom prst="rect">
            <a:avLst/>
          </a:prstGeom>
          <a:noFill/>
          <a:ln w="1587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algn="ctr" eaLnBrk="1" hangingPunct="1"/>
            <a:r>
              <a:rPr lang="en-US" altLang="zh-CN" sz="1800" dirty="0" smtClean="0">
                <a:latin typeface="微软雅黑" panose="020B0503020204020204" pitchFamily="34" charset="-122"/>
                <a:ea typeface="微软雅黑" panose="020B0503020204020204" pitchFamily="34" charset="-122"/>
              </a:rPr>
              <a:t>rename</a:t>
            </a:r>
            <a:endParaRPr lang="zh-CN" altLang="en-US" sz="1800" dirty="0">
              <a:latin typeface="微软雅黑" panose="020B0503020204020204" pitchFamily="34" charset="-122"/>
              <a:ea typeface="微软雅黑" panose="020B0503020204020204" pitchFamily="34" charset="-122"/>
            </a:endParaRPr>
          </a:p>
        </p:txBody>
      </p:sp>
      <p:sp>
        <p:nvSpPr>
          <p:cNvPr id="49" name="TextBox 23"/>
          <p:cNvSpPr txBox="1">
            <a:spLocks noChangeArrowheads="1"/>
          </p:cNvSpPr>
          <p:nvPr/>
        </p:nvSpPr>
        <p:spPr bwMode="auto">
          <a:xfrm>
            <a:off x="7064823" y="5037138"/>
            <a:ext cx="1066800" cy="368300"/>
          </a:xfrm>
          <a:prstGeom prst="rect">
            <a:avLst/>
          </a:prstGeom>
          <a:noFill/>
          <a:ln w="1587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algn="ctr" eaLnBrk="1" hangingPunct="1"/>
            <a:r>
              <a:rPr lang="en-US" altLang="zh-CN" sz="1800" dirty="0" smtClean="0">
                <a:latin typeface="微软雅黑" panose="020B0503020204020204" pitchFamily="34" charset="-122"/>
                <a:ea typeface="微软雅黑" panose="020B0503020204020204" pitchFamily="34" charset="-122"/>
              </a:rPr>
              <a:t>delta</a:t>
            </a:r>
            <a:endParaRPr lang="zh-CN" altLang="en-US" sz="1800" dirty="0">
              <a:latin typeface="微软雅黑" panose="020B0503020204020204" pitchFamily="34" charset="-122"/>
              <a:ea typeface="微软雅黑" panose="020B0503020204020204" pitchFamily="34" charset="-122"/>
            </a:endParaRPr>
          </a:p>
        </p:txBody>
      </p:sp>
      <p:sp>
        <p:nvSpPr>
          <p:cNvPr id="50" name="TextBox 24"/>
          <p:cNvSpPr txBox="1">
            <a:spLocks noChangeArrowheads="1"/>
          </p:cNvSpPr>
          <p:nvPr/>
        </p:nvSpPr>
        <p:spPr bwMode="auto">
          <a:xfrm>
            <a:off x="7064823" y="5405444"/>
            <a:ext cx="1066800" cy="369455"/>
          </a:xfrm>
          <a:prstGeom prst="rect">
            <a:avLst/>
          </a:prstGeom>
          <a:noFill/>
          <a:ln w="1587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algn="ctr" eaLnBrk="1" hangingPunct="1"/>
            <a:r>
              <a:rPr lang="en-US" altLang="zh-CN" sz="1800" dirty="0" smtClean="0">
                <a:latin typeface="微软雅黑" panose="020B0503020204020204" pitchFamily="34" charset="-122"/>
                <a:ea typeface="微软雅黑" panose="020B0503020204020204" pitchFamily="34" charset="-122"/>
              </a:rPr>
              <a:t>unlink</a:t>
            </a:r>
            <a:endParaRPr lang="zh-CN" altLang="en-US" sz="1800" dirty="0">
              <a:latin typeface="微软雅黑" panose="020B0503020204020204" pitchFamily="34" charset="-122"/>
              <a:ea typeface="微软雅黑" panose="020B0503020204020204" pitchFamily="34" charset="-122"/>
            </a:endParaRPr>
          </a:p>
        </p:txBody>
      </p:sp>
      <p:pic>
        <p:nvPicPr>
          <p:cNvPr id="51" name="图片 42"/>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rot="17443490">
            <a:off x="7014478" y="2570614"/>
            <a:ext cx="1103313" cy="781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 name="Picture 4" descr="Image result for cloud icons"/>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84250" y="1279922"/>
            <a:ext cx="1553082" cy="1553084"/>
          </a:xfrm>
          <a:prstGeom prst="rect">
            <a:avLst/>
          </a:prstGeom>
          <a:noFill/>
          <a:extLst>
            <a:ext uri="{909E8E84-426E-40DD-AFC4-6F175D3DCCD1}">
              <a14:hiddenFill xmlns:a14="http://schemas.microsoft.com/office/drawing/2010/main">
                <a:solidFill>
                  <a:srgbClr val="FFFFFF"/>
                </a:solidFill>
              </a14:hiddenFill>
            </a:ext>
          </a:extLst>
        </p:spPr>
      </p:pic>
      <p:sp>
        <p:nvSpPr>
          <p:cNvPr id="53" name="上弧形箭头 52"/>
          <p:cNvSpPr/>
          <p:nvPr/>
        </p:nvSpPr>
        <p:spPr>
          <a:xfrm rot="16200000">
            <a:off x="6162900" y="4460523"/>
            <a:ext cx="1236662" cy="388938"/>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800">
              <a:solidFill>
                <a:schemeClr val="tx1"/>
              </a:solidFill>
            </a:endParaRPr>
          </a:p>
        </p:txBody>
      </p:sp>
      <p:sp>
        <p:nvSpPr>
          <p:cNvPr id="54" name="TextBox 241"/>
          <p:cNvSpPr txBox="1"/>
          <p:nvPr/>
        </p:nvSpPr>
        <p:spPr>
          <a:xfrm>
            <a:off x="5467575" y="6007660"/>
            <a:ext cx="174926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zh-CN"/>
            </a:defPPr>
            <a:lvl1pPr>
              <a:spcBef>
                <a:spcPct val="0"/>
              </a:spcBef>
              <a:buClrTx/>
              <a:buSzTx/>
              <a:buFontTx/>
              <a:buNone/>
              <a:defRPr sz="2000" b="1">
                <a:solidFill>
                  <a:srgbClr val="00B0F0"/>
                </a:solidFill>
                <a:latin typeface="微软雅黑" panose="020B0503020204020204" pitchFamily="34" charset="-122"/>
                <a:ea typeface="微软雅黑" panose="020B0503020204020204" pitchFamily="34" charset="-122"/>
              </a:defRPr>
            </a:lvl1pPr>
            <a:lvl2pPr marL="742950" indent="-285750">
              <a:spcBef>
                <a:spcPct val="20000"/>
              </a:spcBef>
              <a:buClr>
                <a:srgbClr val="990000"/>
              </a:buClr>
              <a:buSzPct val="110000"/>
              <a:buFont typeface="Wingdings" panose="05000000000000000000" pitchFamily="2" charset="2"/>
              <a:buChar char="§"/>
              <a:defRPr sz="2000">
                <a:latin typeface="Calibri" panose="020F0502020204030204" pitchFamily="34" charset="0"/>
              </a:defRPr>
            </a:lvl2pPr>
            <a:lvl3pPr marL="1143000" indent="-228600">
              <a:spcBef>
                <a:spcPct val="20000"/>
              </a:spcBef>
              <a:buSzPct val="80000"/>
              <a:buFont typeface="Wingdings" panose="05000000000000000000" pitchFamily="2" charset="2"/>
              <a:buChar char="§"/>
              <a:defRPr sz="2000">
                <a:latin typeface="Calibri" panose="020F0502020204030204" pitchFamily="34" charset="0"/>
              </a:defRPr>
            </a:lvl3pPr>
            <a:lvl4pPr marL="1600200" indent="-228600">
              <a:spcBef>
                <a:spcPct val="20000"/>
              </a:spcBef>
              <a:buChar char="–"/>
              <a:defRPr sz="2000">
                <a:latin typeface="Calibri" panose="020F0502020204030204" pitchFamily="34" charset="0"/>
              </a:defRPr>
            </a:lvl4pPr>
            <a:lvl5pPr marL="2057400" indent="-228600">
              <a:spcBef>
                <a:spcPct val="20000"/>
              </a:spcBef>
              <a:buChar char="»"/>
              <a:defRPr sz="2000">
                <a:latin typeface="Calibri" panose="020F0502020204030204" pitchFamily="34" charset="0"/>
              </a:defRPr>
            </a:lvl5pPr>
            <a:lvl6pPr marL="2514600" indent="-228600" eaLnBrk="0" fontAlgn="base" hangingPunct="0">
              <a:spcBef>
                <a:spcPct val="20000"/>
              </a:spcBef>
              <a:spcAft>
                <a:spcPct val="0"/>
              </a:spcAft>
              <a:buChar char="»"/>
              <a:defRPr sz="2000">
                <a:latin typeface="Calibri" panose="020F0502020204030204" pitchFamily="34" charset="0"/>
              </a:defRPr>
            </a:lvl6pPr>
            <a:lvl7pPr marL="2971800" indent="-228600" eaLnBrk="0" fontAlgn="base" hangingPunct="0">
              <a:spcBef>
                <a:spcPct val="20000"/>
              </a:spcBef>
              <a:spcAft>
                <a:spcPct val="0"/>
              </a:spcAft>
              <a:buChar char="»"/>
              <a:defRPr sz="2000">
                <a:latin typeface="Calibri" panose="020F0502020204030204" pitchFamily="34" charset="0"/>
              </a:defRPr>
            </a:lvl7pPr>
            <a:lvl8pPr marL="3429000" indent="-228600" eaLnBrk="0" fontAlgn="base" hangingPunct="0">
              <a:spcBef>
                <a:spcPct val="20000"/>
              </a:spcBef>
              <a:spcAft>
                <a:spcPct val="0"/>
              </a:spcAft>
              <a:buChar char="»"/>
              <a:defRPr sz="2000">
                <a:latin typeface="Calibri" panose="020F0502020204030204" pitchFamily="34" charset="0"/>
              </a:defRPr>
            </a:lvl8pPr>
            <a:lvl9pPr marL="3886200" indent="-228600" eaLnBrk="0" fontAlgn="base" hangingPunct="0">
              <a:spcBef>
                <a:spcPct val="20000"/>
              </a:spcBef>
              <a:spcAft>
                <a:spcPct val="0"/>
              </a:spcAft>
              <a:buChar char="»"/>
              <a:defRPr sz="2000">
                <a:latin typeface="Calibri" panose="020F0502020204030204" pitchFamily="34" charset="0"/>
              </a:defRPr>
            </a:lvl9pPr>
          </a:lstStyle>
          <a:p>
            <a:r>
              <a:rPr lang="en-US" altLang="zh-CN" dirty="0"/>
              <a:t>Sync Queue</a:t>
            </a:r>
          </a:p>
        </p:txBody>
      </p:sp>
    </p:spTree>
    <p:custDataLst>
      <p:tags r:id="rId1"/>
    </p:custDataLst>
    <p:extLst>
      <p:ext uri="{BB962C8B-B14F-4D97-AF65-F5344CB8AC3E}">
        <p14:creationId xmlns:p14="http://schemas.microsoft.com/office/powerpoint/2010/main" val="702634801"/>
      </p:ext>
    </p:extLst>
  </p:cSld>
  <p:clrMapOvr>
    <a:masterClrMapping/>
  </p:clrMapOvr>
  <mc:AlternateContent xmlns:mc="http://schemas.openxmlformats.org/markup-compatibility/2006">
    <mc:Choice xmlns:p14="http://schemas.microsoft.com/office/powerpoint/2010/main" Requires="p14">
      <p:transition spd="slow" p14:dur="2000" advTm="67848"/>
    </mc:Choice>
    <mc:Fallback>
      <p:transition spd="slow" advTm="6784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1000"/>
                                        <p:tgtEl>
                                          <p:spTgt spid="6"/>
                                        </p:tgtEl>
                                      </p:cBhvr>
                                    </p:animEffect>
                                    <p:anim calcmode="lin" valueType="num">
                                      <p:cBhvr>
                                        <p:cTn id="18" dur="1000" fill="hold"/>
                                        <p:tgtEl>
                                          <p:spTgt spid="6"/>
                                        </p:tgtEl>
                                        <p:attrNameLst>
                                          <p:attrName>ppt_x</p:attrName>
                                        </p:attrNameLst>
                                      </p:cBhvr>
                                      <p:tavLst>
                                        <p:tav tm="0">
                                          <p:val>
                                            <p:strVal val="#ppt_x"/>
                                          </p:val>
                                        </p:tav>
                                        <p:tav tm="100000">
                                          <p:val>
                                            <p:strVal val="#ppt_x"/>
                                          </p:val>
                                        </p:tav>
                                      </p:tavLst>
                                    </p:anim>
                                    <p:anim calcmode="lin" valueType="num">
                                      <p:cBhvr>
                                        <p:cTn id="19" dur="1000" fill="hold"/>
                                        <p:tgtEl>
                                          <p:spTgt spid="6"/>
                                        </p:tgtEl>
                                        <p:attrNameLst>
                                          <p:attrName>ppt_y</p:attrName>
                                        </p:attrNameLst>
                                      </p:cBhvr>
                                      <p:tavLst>
                                        <p:tav tm="0">
                                          <p:val>
                                            <p:strVal val="#ppt_y+.1"/>
                                          </p:val>
                                        </p:tav>
                                        <p:tav tm="100000">
                                          <p:val>
                                            <p:strVal val="#ppt_y"/>
                                          </p:val>
                                        </p:tav>
                                      </p:tavLst>
                                    </p:anim>
                                  </p:childTnLst>
                                </p:cTn>
                              </p:par>
                            </p:childTnLst>
                          </p:cTn>
                        </p:par>
                        <p:par>
                          <p:cTn id="20" fill="hold">
                            <p:stCondLst>
                              <p:cond delay="1000"/>
                            </p:stCondLst>
                            <p:childTnLst>
                              <p:par>
                                <p:cTn id="21" presetID="22" presetClass="entr" presetSubtype="1" fill="hold" nodeType="after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wipe(up)">
                                      <p:cBhvr>
                                        <p:cTn id="23" dur="500"/>
                                        <p:tgtEl>
                                          <p:spTgt spid="10"/>
                                        </p:tgtEl>
                                      </p:cBhvr>
                                    </p:animEffect>
                                  </p:childTnLst>
                                </p:cTn>
                              </p:par>
                              <p:par>
                                <p:cTn id="24" presetID="22" presetClass="entr" presetSubtype="1" fill="hold" grpId="0" nodeType="with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wipe(up)">
                                      <p:cBhvr>
                                        <p:cTn id="26" dur="500"/>
                                        <p:tgtEl>
                                          <p:spTgt spid="11"/>
                                        </p:tgtEl>
                                      </p:cBhvr>
                                    </p:animEffect>
                                  </p:childTnLst>
                                </p:cTn>
                              </p:par>
                              <p:par>
                                <p:cTn id="27" presetID="22" presetClass="entr" presetSubtype="1" fill="hold" nodeType="withEffect">
                                  <p:stCondLst>
                                    <p:cond delay="0"/>
                                  </p:stCondLst>
                                  <p:childTnLst>
                                    <p:set>
                                      <p:cBhvr>
                                        <p:cTn id="28" dur="1" fill="hold">
                                          <p:stCondLst>
                                            <p:cond delay="0"/>
                                          </p:stCondLst>
                                        </p:cTn>
                                        <p:tgtEl>
                                          <p:spTgt spid="9"/>
                                        </p:tgtEl>
                                        <p:attrNameLst>
                                          <p:attrName>style.visibility</p:attrName>
                                        </p:attrNameLst>
                                      </p:cBhvr>
                                      <p:to>
                                        <p:strVal val="visible"/>
                                      </p:to>
                                    </p:set>
                                    <p:animEffect transition="in" filter="wipe(up)">
                                      <p:cBhvr>
                                        <p:cTn id="29" dur="500"/>
                                        <p:tgtEl>
                                          <p:spTgt spid="9"/>
                                        </p:tgtEl>
                                      </p:cBhvr>
                                    </p:animEffect>
                                  </p:childTnLst>
                                </p:cTn>
                              </p:par>
                              <p:par>
                                <p:cTn id="30" presetID="22" presetClass="entr" presetSubtype="1" fill="hold" nodeType="with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wipe(up)">
                                      <p:cBhvr>
                                        <p:cTn id="32" dur="500"/>
                                        <p:tgtEl>
                                          <p:spTgt spid="8"/>
                                        </p:tgtEl>
                                      </p:cBhvr>
                                    </p:animEffect>
                                  </p:childTnLst>
                                </p:cTn>
                              </p:par>
                            </p:childTnLst>
                          </p:cTn>
                        </p:par>
                        <p:par>
                          <p:cTn id="33" fill="hold">
                            <p:stCondLst>
                              <p:cond delay="1500"/>
                            </p:stCondLst>
                            <p:childTnLst>
                              <p:par>
                                <p:cTn id="34" presetID="22" presetClass="entr" presetSubtype="1" fill="hold" grpId="0" nodeType="afterEffect">
                                  <p:stCondLst>
                                    <p:cond delay="0"/>
                                  </p:stCondLst>
                                  <p:childTnLst>
                                    <p:set>
                                      <p:cBhvr>
                                        <p:cTn id="35" dur="1" fill="hold">
                                          <p:stCondLst>
                                            <p:cond delay="0"/>
                                          </p:stCondLst>
                                        </p:cTn>
                                        <p:tgtEl>
                                          <p:spTgt spid="12"/>
                                        </p:tgtEl>
                                        <p:attrNameLst>
                                          <p:attrName>style.visibility</p:attrName>
                                        </p:attrNameLst>
                                      </p:cBhvr>
                                      <p:to>
                                        <p:strVal val="visible"/>
                                      </p:to>
                                    </p:set>
                                    <p:animEffect transition="in" filter="wipe(up)">
                                      <p:cBhvr>
                                        <p:cTn id="36" dur="500"/>
                                        <p:tgtEl>
                                          <p:spTgt spid="12"/>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1" fill="hold" nodeType="clickEffect">
                                  <p:stCondLst>
                                    <p:cond delay="0"/>
                                  </p:stCondLst>
                                  <p:childTnLst>
                                    <p:set>
                                      <p:cBhvr>
                                        <p:cTn id="40" dur="1" fill="hold">
                                          <p:stCondLst>
                                            <p:cond delay="0"/>
                                          </p:stCondLst>
                                        </p:cTn>
                                        <p:tgtEl>
                                          <p:spTgt spid="13"/>
                                        </p:tgtEl>
                                        <p:attrNameLst>
                                          <p:attrName>style.visibility</p:attrName>
                                        </p:attrNameLst>
                                      </p:cBhvr>
                                      <p:to>
                                        <p:strVal val="visible"/>
                                      </p:to>
                                    </p:set>
                                    <p:animEffect transition="in" filter="wipe(up)">
                                      <p:cBhvr>
                                        <p:cTn id="41" dur="500"/>
                                        <p:tgtEl>
                                          <p:spTgt spid="13"/>
                                        </p:tgtEl>
                                      </p:cBhvr>
                                    </p:animEffect>
                                  </p:childTnLst>
                                </p:cTn>
                              </p:par>
                            </p:childTnLst>
                          </p:cTn>
                        </p:par>
                        <p:par>
                          <p:cTn id="42" fill="hold">
                            <p:stCondLst>
                              <p:cond delay="500"/>
                            </p:stCondLst>
                            <p:childTnLst>
                              <p:par>
                                <p:cTn id="43" presetID="22" presetClass="entr" presetSubtype="1" fill="hold" grpId="0" nodeType="afterEffect">
                                  <p:stCondLst>
                                    <p:cond delay="0"/>
                                  </p:stCondLst>
                                  <p:childTnLst>
                                    <p:set>
                                      <p:cBhvr>
                                        <p:cTn id="44" dur="1" fill="hold">
                                          <p:stCondLst>
                                            <p:cond delay="0"/>
                                          </p:stCondLst>
                                        </p:cTn>
                                        <p:tgtEl>
                                          <p:spTgt spid="46"/>
                                        </p:tgtEl>
                                        <p:attrNameLst>
                                          <p:attrName>style.visibility</p:attrName>
                                        </p:attrNameLst>
                                      </p:cBhvr>
                                      <p:to>
                                        <p:strVal val="visible"/>
                                      </p:to>
                                    </p:set>
                                    <p:animEffect transition="in" filter="wipe(up)">
                                      <p:cBhvr>
                                        <p:cTn id="45" dur="500"/>
                                        <p:tgtEl>
                                          <p:spTgt spid="46"/>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2" fill="hold" nodeType="clickEffect">
                                  <p:stCondLst>
                                    <p:cond delay="0"/>
                                  </p:stCondLst>
                                  <p:childTnLst>
                                    <p:set>
                                      <p:cBhvr>
                                        <p:cTn id="49" dur="1" fill="hold">
                                          <p:stCondLst>
                                            <p:cond delay="0"/>
                                          </p:stCondLst>
                                        </p:cTn>
                                        <p:tgtEl>
                                          <p:spTgt spid="21"/>
                                        </p:tgtEl>
                                        <p:attrNameLst>
                                          <p:attrName>style.visibility</p:attrName>
                                        </p:attrNameLst>
                                      </p:cBhvr>
                                      <p:to>
                                        <p:strVal val="visible"/>
                                      </p:to>
                                    </p:set>
                                    <p:animEffect transition="in" filter="wipe(right)">
                                      <p:cBhvr>
                                        <p:cTn id="50" dur="500"/>
                                        <p:tgtEl>
                                          <p:spTgt spid="21"/>
                                        </p:tgtEl>
                                      </p:cBhvr>
                                    </p:animEffect>
                                  </p:childTnLst>
                                </p:cTn>
                              </p:par>
                              <p:par>
                                <p:cTn id="51" presetID="22" presetClass="entr" presetSubtype="2" fill="hold" nodeType="withEffect">
                                  <p:stCondLst>
                                    <p:cond delay="0"/>
                                  </p:stCondLst>
                                  <p:childTnLst>
                                    <p:set>
                                      <p:cBhvr>
                                        <p:cTn id="52" dur="1" fill="hold">
                                          <p:stCondLst>
                                            <p:cond delay="0"/>
                                          </p:stCondLst>
                                        </p:cTn>
                                        <p:tgtEl>
                                          <p:spTgt spid="34"/>
                                        </p:tgtEl>
                                        <p:attrNameLst>
                                          <p:attrName>style.visibility</p:attrName>
                                        </p:attrNameLst>
                                      </p:cBhvr>
                                      <p:to>
                                        <p:strVal val="visible"/>
                                      </p:to>
                                    </p:set>
                                    <p:animEffect transition="in" filter="wipe(right)">
                                      <p:cBhvr>
                                        <p:cTn id="53" dur="500"/>
                                        <p:tgtEl>
                                          <p:spTgt spid="34"/>
                                        </p:tgtEl>
                                      </p:cBhvr>
                                    </p:animEffect>
                                  </p:childTnLst>
                                </p:cTn>
                              </p:par>
                            </p:childTnLst>
                          </p:cTn>
                        </p:par>
                        <p:par>
                          <p:cTn id="54" fill="hold">
                            <p:stCondLst>
                              <p:cond delay="500"/>
                            </p:stCondLst>
                            <p:childTnLst>
                              <p:par>
                                <p:cTn id="55" presetID="22" presetClass="entr" presetSubtype="1" fill="hold" grpId="0" nodeType="afterEffect">
                                  <p:stCondLst>
                                    <p:cond delay="0"/>
                                  </p:stCondLst>
                                  <p:childTnLst>
                                    <p:set>
                                      <p:cBhvr>
                                        <p:cTn id="56" dur="1" fill="hold">
                                          <p:stCondLst>
                                            <p:cond delay="0"/>
                                          </p:stCondLst>
                                        </p:cTn>
                                        <p:tgtEl>
                                          <p:spTgt spid="47"/>
                                        </p:tgtEl>
                                        <p:attrNameLst>
                                          <p:attrName>style.visibility</p:attrName>
                                        </p:attrNameLst>
                                      </p:cBhvr>
                                      <p:to>
                                        <p:strVal val="visible"/>
                                      </p:to>
                                    </p:set>
                                    <p:animEffect transition="in" filter="wipe(up)">
                                      <p:cBhvr>
                                        <p:cTn id="57" dur="500"/>
                                        <p:tgtEl>
                                          <p:spTgt spid="47"/>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2" fill="hold" nodeType="clickEffect">
                                  <p:stCondLst>
                                    <p:cond delay="0"/>
                                  </p:stCondLst>
                                  <p:childTnLst>
                                    <p:set>
                                      <p:cBhvr>
                                        <p:cTn id="61" dur="1" fill="hold">
                                          <p:stCondLst>
                                            <p:cond delay="0"/>
                                          </p:stCondLst>
                                        </p:cTn>
                                        <p:tgtEl>
                                          <p:spTgt spid="17"/>
                                        </p:tgtEl>
                                        <p:attrNameLst>
                                          <p:attrName>style.visibility</p:attrName>
                                        </p:attrNameLst>
                                      </p:cBhvr>
                                      <p:to>
                                        <p:strVal val="visible"/>
                                      </p:to>
                                    </p:set>
                                    <p:animEffect transition="in" filter="wipe(right)">
                                      <p:cBhvr>
                                        <p:cTn id="62" dur="500"/>
                                        <p:tgtEl>
                                          <p:spTgt spid="17"/>
                                        </p:tgtEl>
                                      </p:cBhvr>
                                    </p:animEffect>
                                  </p:childTnLst>
                                </p:cTn>
                              </p:par>
                              <p:par>
                                <p:cTn id="63" presetID="22" presetClass="entr" presetSubtype="2" fill="hold" nodeType="withEffect">
                                  <p:stCondLst>
                                    <p:cond delay="0"/>
                                  </p:stCondLst>
                                  <p:childTnLst>
                                    <p:set>
                                      <p:cBhvr>
                                        <p:cTn id="64" dur="1" fill="hold">
                                          <p:stCondLst>
                                            <p:cond delay="0"/>
                                          </p:stCondLst>
                                        </p:cTn>
                                        <p:tgtEl>
                                          <p:spTgt spid="37"/>
                                        </p:tgtEl>
                                        <p:attrNameLst>
                                          <p:attrName>style.visibility</p:attrName>
                                        </p:attrNameLst>
                                      </p:cBhvr>
                                      <p:to>
                                        <p:strVal val="visible"/>
                                      </p:to>
                                    </p:set>
                                    <p:animEffect transition="in" filter="wipe(right)">
                                      <p:cBhvr>
                                        <p:cTn id="65" dur="500"/>
                                        <p:tgtEl>
                                          <p:spTgt spid="37"/>
                                        </p:tgtEl>
                                      </p:cBhvr>
                                    </p:animEffect>
                                  </p:childTnLst>
                                </p:cTn>
                              </p:par>
                            </p:childTnLst>
                          </p:cTn>
                        </p:par>
                        <p:par>
                          <p:cTn id="66" fill="hold">
                            <p:stCondLst>
                              <p:cond delay="500"/>
                            </p:stCondLst>
                            <p:childTnLst>
                              <p:par>
                                <p:cTn id="67" presetID="22" presetClass="entr" presetSubtype="1" fill="hold" grpId="0" nodeType="afterEffect">
                                  <p:stCondLst>
                                    <p:cond delay="0"/>
                                  </p:stCondLst>
                                  <p:childTnLst>
                                    <p:set>
                                      <p:cBhvr>
                                        <p:cTn id="68" dur="1" fill="hold">
                                          <p:stCondLst>
                                            <p:cond delay="0"/>
                                          </p:stCondLst>
                                        </p:cTn>
                                        <p:tgtEl>
                                          <p:spTgt spid="48"/>
                                        </p:tgtEl>
                                        <p:attrNameLst>
                                          <p:attrName>style.visibility</p:attrName>
                                        </p:attrNameLst>
                                      </p:cBhvr>
                                      <p:to>
                                        <p:strVal val="visible"/>
                                      </p:to>
                                    </p:set>
                                    <p:animEffect transition="in" filter="wipe(up)">
                                      <p:cBhvr>
                                        <p:cTn id="69" dur="500"/>
                                        <p:tgtEl>
                                          <p:spTgt spid="48"/>
                                        </p:tgtEl>
                                      </p:cBhvr>
                                    </p:animEffect>
                                  </p:childTnLst>
                                </p:cTn>
                              </p:par>
                            </p:childTnLst>
                          </p:cTn>
                        </p:par>
                        <p:par>
                          <p:cTn id="70" fill="hold">
                            <p:stCondLst>
                              <p:cond delay="1000"/>
                            </p:stCondLst>
                            <p:childTnLst>
                              <p:par>
                                <p:cTn id="71" presetID="53" presetClass="entr" presetSubtype="16" fill="hold" nodeType="afterEffect">
                                  <p:stCondLst>
                                    <p:cond delay="0"/>
                                  </p:stCondLst>
                                  <p:childTnLst>
                                    <p:set>
                                      <p:cBhvr>
                                        <p:cTn id="72" dur="1" fill="hold">
                                          <p:stCondLst>
                                            <p:cond delay="0"/>
                                          </p:stCondLst>
                                        </p:cTn>
                                        <p:tgtEl>
                                          <p:spTgt spid="40"/>
                                        </p:tgtEl>
                                        <p:attrNameLst>
                                          <p:attrName>style.visibility</p:attrName>
                                        </p:attrNameLst>
                                      </p:cBhvr>
                                      <p:to>
                                        <p:strVal val="visible"/>
                                      </p:to>
                                    </p:set>
                                    <p:anim calcmode="lin" valueType="num">
                                      <p:cBhvr>
                                        <p:cTn id="73" dur="500" fill="hold"/>
                                        <p:tgtEl>
                                          <p:spTgt spid="40"/>
                                        </p:tgtEl>
                                        <p:attrNameLst>
                                          <p:attrName>ppt_w</p:attrName>
                                        </p:attrNameLst>
                                      </p:cBhvr>
                                      <p:tavLst>
                                        <p:tav tm="0">
                                          <p:val>
                                            <p:fltVal val="0"/>
                                          </p:val>
                                        </p:tav>
                                        <p:tav tm="100000">
                                          <p:val>
                                            <p:strVal val="#ppt_w"/>
                                          </p:val>
                                        </p:tav>
                                      </p:tavLst>
                                    </p:anim>
                                    <p:anim calcmode="lin" valueType="num">
                                      <p:cBhvr>
                                        <p:cTn id="74" dur="500" fill="hold"/>
                                        <p:tgtEl>
                                          <p:spTgt spid="40"/>
                                        </p:tgtEl>
                                        <p:attrNameLst>
                                          <p:attrName>ppt_h</p:attrName>
                                        </p:attrNameLst>
                                      </p:cBhvr>
                                      <p:tavLst>
                                        <p:tav tm="0">
                                          <p:val>
                                            <p:fltVal val="0"/>
                                          </p:val>
                                        </p:tav>
                                        <p:tav tm="100000">
                                          <p:val>
                                            <p:strVal val="#ppt_h"/>
                                          </p:val>
                                        </p:tav>
                                      </p:tavLst>
                                    </p:anim>
                                    <p:animEffect transition="in" filter="fade">
                                      <p:cBhvr>
                                        <p:cTn id="75" dur="500"/>
                                        <p:tgtEl>
                                          <p:spTgt spid="40"/>
                                        </p:tgtEl>
                                      </p:cBhvr>
                                    </p:animEffect>
                                  </p:childTnLst>
                                </p:cTn>
                              </p:par>
                            </p:childTnLst>
                          </p:cTn>
                        </p:par>
                      </p:childTnLst>
                    </p:cTn>
                  </p:par>
                  <p:par>
                    <p:cTn id="76" fill="hold">
                      <p:stCondLst>
                        <p:cond delay="indefinite"/>
                      </p:stCondLst>
                      <p:childTnLst>
                        <p:par>
                          <p:cTn id="77" fill="hold">
                            <p:stCondLst>
                              <p:cond delay="0"/>
                            </p:stCondLst>
                            <p:childTnLst>
                              <p:par>
                                <p:cTn id="78" presetID="16" presetClass="entr" presetSubtype="21" fill="hold" grpId="0" nodeType="clickEffect">
                                  <p:stCondLst>
                                    <p:cond delay="0"/>
                                  </p:stCondLst>
                                  <p:childTnLst>
                                    <p:set>
                                      <p:cBhvr>
                                        <p:cTn id="79" dur="1" fill="hold">
                                          <p:stCondLst>
                                            <p:cond delay="0"/>
                                          </p:stCondLst>
                                        </p:cTn>
                                        <p:tgtEl>
                                          <p:spTgt spid="33"/>
                                        </p:tgtEl>
                                        <p:attrNameLst>
                                          <p:attrName>style.visibility</p:attrName>
                                        </p:attrNameLst>
                                      </p:cBhvr>
                                      <p:to>
                                        <p:strVal val="visible"/>
                                      </p:to>
                                    </p:set>
                                    <p:animEffect transition="in" filter="barn(inVertical)">
                                      <p:cBhvr>
                                        <p:cTn id="80" dur="500"/>
                                        <p:tgtEl>
                                          <p:spTgt spid="33"/>
                                        </p:tgtEl>
                                      </p:cBhvr>
                                    </p:animEffect>
                                  </p:childTnLst>
                                </p:cTn>
                              </p:par>
                              <p:par>
                                <p:cTn id="81" presetID="16" presetClass="entr" presetSubtype="21" fill="hold" nodeType="withEffect">
                                  <p:stCondLst>
                                    <p:cond delay="0"/>
                                  </p:stCondLst>
                                  <p:childTnLst>
                                    <p:set>
                                      <p:cBhvr>
                                        <p:cTn id="82" dur="1" fill="hold">
                                          <p:stCondLst>
                                            <p:cond delay="0"/>
                                          </p:stCondLst>
                                        </p:cTn>
                                        <p:tgtEl>
                                          <p:spTgt spid="29"/>
                                        </p:tgtEl>
                                        <p:attrNameLst>
                                          <p:attrName>style.visibility</p:attrName>
                                        </p:attrNameLst>
                                      </p:cBhvr>
                                      <p:to>
                                        <p:strVal val="visible"/>
                                      </p:to>
                                    </p:set>
                                    <p:animEffect transition="in" filter="barn(inVertical)">
                                      <p:cBhvr>
                                        <p:cTn id="83" dur="500"/>
                                        <p:tgtEl>
                                          <p:spTgt spid="29"/>
                                        </p:tgtEl>
                                      </p:cBhvr>
                                    </p:animEffect>
                                  </p:childTnLst>
                                </p:cTn>
                              </p:par>
                            </p:childTnLst>
                          </p:cTn>
                        </p:par>
                        <p:par>
                          <p:cTn id="84" fill="hold">
                            <p:stCondLst>
                              <p:cond delay="500"/>
                            </p:stCondLst>
                            <p:childTnLst>
                              <p:par>
                                <p:cTn id="85" presetID="22" presetClass="entr" presetSubtype="1" fill="hold" grpId="0" nodeType="afterEffect">
                                  <p:stCondLst>
                                    <p:cond delay="0"/>
                                  </p:stCondLst>
                                  <p:childTnLst>
                                    <p:set>
                                      <p:cBhvr>
                                        <p:cTn id="86" dur="1" fill="hold">
                                          <p:stCondLst>
                                            <p:cond delay="0"/>
                                          </p:stCondLst>
                                        </p:cTn>
                                        <p:tgtEl>
                                          <p:spTgt spid="49"/>
                                        </p:tgtEl>
                                        <p:attrNameLst>
                                          <p:attrName>style.visibility</p:attrName>
                                        </p:attrNameLst>
                                      </p:cBhvr>
                                      <p:to>
                                        <p:strVal val="visible"/>
                                      </p:to>
                                    </p:set>
                                    <p:animEffect transition="in" filter="wipe(up)">
                                      <p:cBhvr>
                                        <p:cTn id="87" dur="500"/>
                                        <p:tgtEl>
                                          <p:spTgt spid="49"/>
                                        </p:tgtEl>
                                      </p:cBhvr>
                                    </p:animEffect>
                                  </p:childTnLst>
                                </p:cTn>
                              </p:par>
                            </p:childTnLst>
                          </p:cTn>
                        </p:par>
                        <p:par>
                          <p:cTn id="88" fill="hold">
                            <p:stCondLst>
                              <p:cond delay="1000"/>
                            </p:stCondLst>
                            <p:childTnLst>
                              <p:par>
                                <p:cTn id="89" presetID="22" presetClass="entr" presetSubtype="4" fill="hold" grpId="0" nodeType="afterEffect">
                                  <p:stCondLst>
                                    <p:cond delay="0"/>
                                  </p:stCondLst>
                                  <p:childTnLst>
                                    <p:set>
                                      <p:cBhvr>
                                        <p:cTn id="90" dur="1" fill="hold">
                                          <p:stCondLst>
                                            <p:cond delay="0"/>
                                          </p:stCondLst>
                                        </p:cTn>
                                        <p:tgtEl>
                                          <p:spTgt spid="53"/>
                                        </p:tgtEl>
                                        <p:attrNameLst>
                                          <p:attrName>style.visibility</p:attrName>
                                        </p:attrNameLst>
                                      </p:cBhvr>
                                      <p:to>
                                        <p:strVal val="visible"/>
                                      </p:to>
                                    </p:set>
                                    <p:animEffect transition="in" filter="wipe(down)">
                                      <p:cBhvr>
                                        <p:cTn id="91" dur="500"/>
                                        <p:tgtEl>
                                          <p:spTgt spid="53"/>
                                        </p:tgtEl>
                                      </p:cBhvr>
                                    </p:animEffect>
                                  </p:childTnLst>
                                </p:cTn>
                              </p:par>
                            </p:childTnLst>
                          </p:cTn>
                        </p:par>
                        <p:par>
                          <p:cTn id="92" fill="hold">
                            <p:stCondLst>
                              <p:cond delay="1500"/>
                            </p:stCondLst>
                            <p:childTnLst>
                              <p:par>
                                <p:cTn id="93" presetID="22" presetClass="exit" presetSubtype="4" fill="hold" grpId="1" nodeType="afterEffect">
                                  <p:stCondLst>
                                    <p:cond delay="0"/>
                                  </p:stCondLst>
                                  <p:childTnLst>
                                    <p:animEffect transition="out" filter="wipe(down)">
                                      <p:cBhvr>
                                        <p:cTn id="94" dur="500"/>
                                        <p:tgtEl>
                                          <p:spTgt spid="46"/>
                                        </p:tgtEl>
                                      </p:cBhvr>
                                    </p:animEffect>
                                    <p:set>
                                      <p:cBhvr>
                                        <p:cTn id="95" dur="1" fill="hold">
                                          <p:stCondLst>
                                            <p:cond delay="499"/>
                                          </p:stCondLst>
                                        </p:cTn>
                                        <p:tgtEl>
                                          <p:spTgt spid="46"/>
                                        </p:tgtEl>
                                        <p:attrNameLst>
                                          <p:attrName>style.visibility</p:attrName>
                                        </p:attrNameLst>
                                      </p:cBhvr>
                                      <p:to>
                                        <p:strVal val="hidden"/>
                                      </p:to>
                                    </p:set>
                                  </p:childTnLst>
                                </p:cTn>
                              </p:par>
                            </p:childTnLst>
                          </p:cTn>
                        </p:par>
                      </p:childTnLst>
                    </p:cTn>
                  </p:par>
                  <p:par>
                    <p:cTn id="96" fill="hold">
                      <p:stCondLst>
                        <p:cond delay="indefinite"/>
                      </p:stCondLst>
                      <p:childTnLst>
                        <p:par>
                          <p:cTn id="97" fill="hold">
                            <p:stCondLst>
                              <p:cond delay="0"/>
                            </p:stCondLst>
                            <p:childTnLst>
                              <p:par>
                                <p:cTn id="98" presetID="22" presetClass="entr" presetSubtype="1" fill="hold" nodeType="clickEffect">
                                  <p:stCondLst>
                                    <p:cond delay="0"/>
                                  </p:stCondLst>
                                  <p:childTnLst>
                                    <p:set>
                                      <p:cBhvr>
                                        <p:cTn id="99" dur="1" fill="hold">
                                          <p:stCondLst>
                                            <p:cond delay="0"/>
                                          </p:stCondLst>
                                        </p:cTn>
                                        <p:tgtEl>
                                          <p:spTgt spid="25"/>
                                        </p:tgtEl>
                                        <p:attrNameLst>
                                          <p:attrName>style.visibility</p:attrName>
                                        </p:attrNameLst>
                                      </p:cBhvr>
                                      <p:to>
                                        <p:strVal val="visible"/>
                                      </p:to>
                                    </p:set>
                                    <p:animEffect transition="in" filter="wipe(up)">
                                      <p:cBhvr>
                                        <p:cTn id="100" dur="500"/>
                                        <p:tgtEl>
                                          <p:spTgt spid="25"/>
                                        </p:tgtEl>
                                      </p:cBhvr>
                                    </p:animEffect>
                                  </p:childTnLst>
                                </p:cTn>
                              </p:par>
                            </p:childTnLst>
                          </p:cTn>
                        </p:par>
                        <p:par>
                          <p:cTn id="101" fill="hold">
                            <p:stCondLst>
                              <p:cond delay="500"/>
                            </p:stCondLst>
                            <p:childTnLst>
                              <p:par>
                                <p:cTn id="102" presetID="22" presetClass="entr" presetSubtype="1" fill="hold" grpId="0" nodeType="afterEffect">
                                  <p:stCondLst>
                                    <p:cond delay="0"/>
                                  </p:stCondLst>
                                  <p:childTnLst>
                                    <p:set>
                                      <p:cBhvr>
                                        <p:cTn id="103" dur="1" fill="hold">
                                          <p:stCondLst>
                                            <p:cond delay="0"/>
                                          </p:stCondLst>
                                        </p:cTn>
                                        <p:tgtEl>
                                          <p:spTgt spid="50"/>
                                        </p:tgtEl>
                                        <p:attrNameLst>
                                          <p:attrName>style.visibility</p:attrName>
                                        </p:attrNameLst>
                                      </p:cBhvr>
                                      <p:to>
                                        <p:strVal val="visible"/>
                                      </p:to>
                                    </p:set>
                                    <p:animEffect transition="in" filter="wipe(up)">
                                      <p:cBhvr>
                                        <p:cTn id="104"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11" grpId="0" animBg="1"/>
      <p:bldP spid="12" grpId="0" animBg="1"/>
      <p:bldP spid="33" grpId="0" animBg="1"/>
      <p:bldP spid="46" grpId="0" animBg="1"/>
      <p:bldP spid="46" grpId="1" animBg="1"/>
      <p:bldP spid="47" grpId="0" animBg="1"/>
      <p:bldP spid="48" grpId="0" animBg="1"/>
      <p:bldP spid="49" grpId="0" animBg="1"/>
      <p:bldP spid="50" grpId="0" animBg="1"/>
      <p:bldP spid="5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vert="horz" lIns="91440" tIns="45720" rIns="91440" bIns="45720" rtlCol="0" anchor="ctr">
            <a:normAutofit/>
          </a:bodyPr>
          <a:lstStyle/>
          <a:p>
            <a:r>
              <a:rPr lang="en-US" altLang="zh-CN" sz="3600" dirty="0">
                <a:solidFill>
                  <a:srgbClr val="403B48"/>
                </a:solidFill>
              </a:rPr>
              <a:t>Guarantee causal consistency</a:t>
            </a:r>
            <a:endParaRPr lang="zh-CN" altLang="en-US" sz="3600" dirty="0">
              <a:solidFill>
                <a:srgbClr val="403B48"/>
              </a:solidFill>
            </a:endParaRPr>
          </a:p>
        </p:txBody>
      </p:sp>
      <p:sp>
        <p:nvSpPr>
          <p:cNvPr id="3" name="内容占位符 2"/>
          <p:cNvSpPr>
            <a:spLocks noGrp="1"/>
          </p:cNvSpPr>
          <p:nvPr>
            <p:ph idx="1"/>
          </p:nvPr>
        </p:nvSpPr>
        <p:spPr/>
        <p:txBody>
          <a:bodyPr/>
          <a:lstStyle/>
          <a:p>
            <a:r>
              <a:rPr lang="en-US" altLang="zh-CN" dirty="0" err="1" smtClean="0"/>
              <a:t>Backindex</a:t>
            </a:r>
            <a:r>
              <a:rPr lang="en-US" altLang="zh-CN" dirty="0" smtClean="0"/>
              <a:t> for maintaining causal consistency</a:t>
            </a:r>
            <a:endParaRPr lang="zh-CN" altLang="en-US" dirty="0"/>
          </a:p>
        </p:txBody>
      </p:sp>
      <p:cxnSp>
        <p:nvCxnSpPr>
          <p:cNvPr id="4" name="直接连接符 3"/>
          <p:cNvCxnSpPr/>
          <p:nvPr/>
        </p:nvCxnSpPr>
        <p:spPr>
          <a:xfrm>
            <a:off x="700088" y="4394200"/>
            <a:ext cx="7481887"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5" name="TextBox 5"/>
          <p:cNvSpPr txBox="1">
            <a:spLocks noChangeArrowheads="1"/>
          </p:cNvSpPr>
          <p:nvPr/>
        </p:nvSpPr>
        <p:spPr bwMode="auto">
          <a:xfrm>
            <a:off x="368300" y="3930650"/>
            <a:ext cx="10207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990000"/>
              </a:buClr>
              <a:buSzPct val="60000"/>
              <a:buFont typeface="Wingdings 2" panose="05020102010507070707" pitchFamily="18" charset="2"/>
              <a:buChar char="¢"/>
              <a:defRPr sz="2400" b="1">
                <a:solidFill>
                  <a:schemeClr val="tx1"/>
                </a:solidFill>
                <a:latin typeface="Calibri" panose="020F0502020204030204" pitchFamily="34" charset="0"/>
              </a:defRPr>
            </a:lvl1pPr>
            <a:lvl2pPr marL="742950" indent="-285750">
              <a:spcBef>
                <a:spcPct val="20000"/>
              </a:spcBef>
              <a:buClr>
                <a:srgbClr val="990000"/>
              </a:buClr>
              <a:buSzPct val="110000"/>
              <a:buFont typeface="Wingdings" panose="05000000000000000000" pitchFamily="2" charset="2"/>
              <a:buChar char="§"/>
              <a:defRPr sz="2000">
                <a:solidFill>
                  <a:schemeClr val="tx1"/>
                </a:solidFill>
                <a:latin typeface="Calibri" panose="020F0502020204030204" pitchFamily="34" charset="0"/>
              </a:defRPr>
            </a:lvl2pPr>
            <a:lvl3pPr marL="1143000" indent="-228600">
              <a:spcBef>
                <a:spcPct val="20000"/>
              </a:spcBef>
              <a:buSzPct val="80000"/>
              <a:buFont typeface="Wingdings" panose="05000000000000000000" pitchFamily="2" charset="2"/>
              <a:buChar char="§"/>
              <a:defRPr sz="20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ClrTx/>
              <a:buSzTx/>
              <a:buFontTx/>
              <a:buNone/>
            </a:pPr>
            <a:r>
              <a:rPr lang="en-US" altLang="zh-CN" sz="2000">
                <a:solidFill>
                  <a:srgbClr val="00B0F0"/>
                </a:solidFill>
                <a:latin typeface="微软雅黑" panose="020B0503020204020204" pitchFamily="34" charset="-122"/>
                <a:ea typeface="微软雅黑" panose="020B0503020204020204" pitchFamily="34" charset="-122"/>
              </a:rPr>
              <a:t>Cloud</a:t>
            </a:r>
            <a:endParaRPr lang="zh-CN" altLang="en-US" sz="2000">
              <a:solidFill>
                <a:srgbClr val="00B0F0"/>
              </a:solidFill>
              <a:latin typeface="微软雅黑" panose="020B0503020204020204" pitchFamily="34" charset="-122"/>
              <a:ea typeface="微软雅黑" panose="020B0503020204020204" pitchFamily="34" charset="-122"/>
            </a:endParaRPr>
          </a:p>
        </p:txBody>
      </p:sp>
      <p:sp>
        <p:nvSpPr>
          <p:cNvPr id="6" name="TextBox 6"/>
          <p:cNvSpPr txBox="1">
            <a:spLocks noChangeArrowheads="1"/>
          </p:cNvSpPr>
          <p:nvPr/>
        </p:nvSpPr>
        <p:spPr bwMode="auto">
          <a:xfrm>
            <a:off x="366713" y="4392613"/>
            <a:ext cx="10207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990000"/>
              </a:buClr>
              <a:buSzPct val="60000"/>
              <a:buFont typeface="Wingdings 2" panose="05020102010507070707" pitchFamily="18" charset="2"/>
              <a:buChar char="¢"/>
              <a:defRPr sz="2400" b="1">
                <a:solidFill>
                  <a:schemeClr val="tx1"/>
                </a:solidFill>
                <a:latin typeface="Calibri" panose="020F0502020204030204" pitchFamily="34" charset="0"/>
              </a:defRPr>
            </a:lvl1pPr>
            <a:lvl2pPr marL="742950" indent="-285750">
              <a:spcBef>
                <a:spcPct val="20000"/>
              </a:spcBef>
              <a:buClr>
                <a:srgbClr val="990000"/>
              </a:buClr>
              <a:buSzPct val="110000"/>
              <a:buFont typeface="Wingdings" panose="05000000000000000000" pitchFamily="2" charset="2"/>
              <a:buChar char="§"/>
              <a:defRPr sz="2000">
                <a:solidFill>
                  <a:schemeClr val="tx1"/>
                </a:solidFill>
                <a:latin typeface="Calibri" panose="020F0502020204030204" pitchFamily="34" charset="0"/>
              </a:defRPr>
            </a:lvl2pPr>
            <a:lvl3pPr marL="1143000" indent="-228600">
              <a:spcBef>
                <a:spcPct val="20000"/>
              </a:spcBef>
              <a:buSzPct val="80000"/>
              <a:buFont typeface="Wingdings" panose="05000000000000000000" pitchFamily="2" charset="2"/>
              <a:buChar char="§"/>
              <a:defRPr sz="20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ClrTx/>
              <a:buSzTx/>
              <a:buFontTx/>
              <a:buNone/>
            </a:pPr>
            <a:r>
              <a:rPr lang="en-US" altLang="zh-CN" sz="2000" dirty="0">
                <a:solidFill>
                  <a:srgbClr val="00B0F0"/>
                </a:solidFill>
                <a:latin typeface="微软雅黑" panose="020B0503020204020204" pitchFamily="34" charset="-122"/>
                <a:ea typeface="微软雅黑" panose="020B0503020204020204" pitchFamily="34" charset="-122"/>
              </a:rPr>
              <a:t>Client</a:t>
            </a:r>
            <a:endParaRPr lang="zh-CN" altLang="en-US" sz="2000" dirty="0">
              <a:solidFill>
                <a:srgbClr val="00B0F0"/>
              </a:solidFill>
              <a:latin typeface="微软雅黑" panose="020B0503020204020204" pitchFamily="34" charset="-122"/>
              <a:ea typeface="微软雅黑" panose="020B0503020204020204" pitchFamily="34" charset="-122"/>
            </a:endParaRPr>
          </a:p>
        </p:txBody>
      </p:sp>
      <p:cxnSp>
        <p:nvCxnSpPr>
          <p:cNvPr id="7" name="直接连接符 6"/>
          <p:cNvCxnSpPr/>
          <p:nvPr/>
        </p:nvCxnSpPr>
        <p:spPr>
          <a:xfrm>
            <a:off x="2125663" y="4886325"/>
            <a:ext cx="6138862" cy="4763"/>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8" name="直接连接符 7"/>
          <p:cNvCxnSpPr/>
          <p:nvPr/>
        </p:nvCxnSpPr>
        <p:spPr>
          <a:xfrm flipV="1">
            <a:off x="2125663" y="5259388"/>
            <a:ext cx="6138862" cy="635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9" name="TextBox 11"/>
          <p:cNvSpPr txBox="1">
            <a:spLocks noChangeArrowheads="1"/>
          </p:cNvSpPr>
          <p:nvPr/>
        </p:nvSpPr>
        <p:spPr bwMode="auto">
          <a:xfrm>
            <a:off x="2359025" y="4891088"/>
            <a:ext cx="806450" cy="339725"/>
          </a:xfrm>
          <a:prstGeom prst="rect">
            <a:avLst/>
          </a:prstGeom>
          <a:noFill/>
          <a:ln w="19050">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rgbClr val="990000"/>
              </a:buClr>
              <a:buSzPct val="60000"/>
              <a:buFont typeface="Wingdings 2" panose="05020102010507070707" pitchFamily="18" charset="2"/>
              <a:buChar char="¢"/>
              <a:defRPr sz="2400" b="1">
                <a:solidFill>
                  <a:schemeClr val="tx1"/>
                </a:solidFill>
                <a:latin typeface="Calibri" panose="020F0502020204030204" pitchFamily="34" charset="0"/>
              </a:defRPr>
            </a:lvl1pPr>
            <a:lvl2pPr marL="742950" indent="-285750">
              <a:spcBef>
                <a:spcPct val="20000"/>
              </a:spcBef>
              <a:buClr>
                <a:srgbClr val="990000"/>
              </a:buClr>
              <a:buSzPct val="110000"/>
              <a:buFont typeface="Wingdings" panose="05000000000000000000" pitchFamily="2" charset="2"/>
              <a:buChar char="§"/>
              <a:defRPr sz="2000">
                <a:solidFill>
                  <a:schemeClr val="tx1"/>
                </a:solidFill>
                <a:latin typeface="Calibri" panose="020F0502020204030204" pitchFamily="34" charset="0"/>
              </a:defRPr>
            </a:lvl2pPr>
            <a:lvl3pPr marL="1143000" indent="-228600">
              <a:spcBef>
                <a:spcPct val="20000"/>
              </a:spcBef>
              <a:buSzPct val="80000"/>
              <a:buFont typeface="Wingdings" panose="05000000000000000000" pitchFamily="2" charset="2"/>
              <a:buChar char="§"/>
              <a:defRPr sz="20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ClrTx/>
              <a:buSzTx/>
              <a:buFontTx/>
              <a:buNone/>
            </a:pPr>
            <a:r>
              <a:rPr lang="en-US" altLang="zh-CN" sz="1600">
                <a:latin typeface="微软雅黑" panose="020B0503020204020204" pitchFamily="34" charset="-122"/>
                <a:ea typeface="微软雅黑" panose="020B0503020204020204" pitchFamily="34" charset="-122"/>
              </a:rPr>
              <a:t>write</a:t>
            </a:r>
            <a:endParaRPr lang="zh-CN" altLang="en-US" sz="1600">
              <a:latin typeface="微软雅黑" panose="020B0503020204020204" pitchFamily="34" charset="-122"/>
              <a:ea typeface="微软雅黑" panose="020B0503020204020204" pitchFamily="34" charset="-122"/>
            </a:endParaRPr>
          </a:p>
        </p:txBody>
      </p:sp>
      <p:sp>
        <p:nvSpPr>
          <p:cNvPr id="10" name="TextBox 12"/>
          <p:cNvSpPr txBox="1">
            <a:spLocks noChangeArrowheads="1"/>
          </p:cNvSpPr>
          <p:nvPr/>
        </p:nvSpPr>
        <p:spPr bwMode="auto">
          <a:xfrm>
            <a:off x="3168650" y="4892675"/>
            <a:ext cx="1047750" cy="338138"/>
          </a:xfrm>
          <a:prstGeom prst="rect">
            <a:avLst/>
          </a:prstGeom>
          <a:noFill/>
          <a:ln w="19050">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rgbClr val="990000"/>
              </a:buClr>
              <a:buSzPct val="60000"/>
              <a:buFont typeface="Wingdings 2" panose="05020102010507070707" pitchFamily="18" charset="2"/>
              <a:buChar char="¢"/>
              <a:defRPr sz="2400" b="1">
                <a:solidFill>
                  <a:schemeClr val="tx1"/>
                </a:solidFill>
                <a:latin typeface="Calibri" panose="020F0502020204030204" pitchFamily="34" charset="0"/>
              </a:defRPr>
            </a:lvl1pPr>
            <a:lvl2pPr marL="742950" indent="-285750">
              <a:spcBef>
                <a:spcPct val="20000"/>
              </a:spcBef>
              <a:buClr>
                <a:srgbClr val="990000"/>
              </a:buClr>
              <a:buSzPct val="110000"/>
              <a:buFont typeface="Wingdings" panose="05000000000000000000" pitchFamily="2" charset="2"/>
              <a:buChar char="§"/>
              <a:defRPr sz="2000">
                <a:solidFill>
                  <a:schemeClr val="tx1"/>
                </a:solidFill>
                <a:latin typeface="Calibri" panose="020F0502020204030204" pitchFamily="34" charset="0"/>
              </a:defRPr>
            </a:lvl2pPr>
            <a:lvl3pPr marL="1143000" indent="-228600">
              <a:spcBef>
                <a:spcPct val="20000"/>
              </a:spcBef>
              <a:buSzPct val="80000"/>
              <a:buFont typeface="Wingdings" panose="05000000000000000000" pitchFamily="2" charset="2"/>
              <a:buChar char="§"/>
              <a:defRPr sz="20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ClrTx/>
              <a:buSzTx/>
              <a:buFontTx/>
              <a:buNone/>
            </a:pPr>
            <a:r>
              <a:rPr lang="en-US" altLang="zh-CN" sz="1600">
                <a:latin typeface="微软雅黑" panose="020B0503020204020204" pitchFamily="34" charset="-122"/>
                <a:ea typeface="微软雅黑" panose="020B0503020204020204" pitchFamily="34" charset="-122"/>
              </a:rPr>
              <a:t>rename</a:t>
            </a:r>
            <a:endParaRPr lang="zh-CN" altLang="en-US" sz="1600">
              <a:latin typeface="微软雅黑" panose="020B0503020204020204" pitchFamily="34" charset="-122"/>
              <a:ea typeface="微软雅黑" panose="020B0503020204020204" pitchFamily="34" charset="-122"/>
            </a:endParaRPr>
          </a:p>
        </p:txBody>
      </p:sp>
      <p:sp>
        <p:nvSpPr>
          <p:cNvPr id="11" name="TextBox 13"/>
          <p:cNvSpPr txBox="1">
            <a:spLocks noChangeArrowheads="1"/>
          </p:cNvSpPr>
          <p:nvPr/>
        </p:nvSpPr>
        <p:spPr bwMode="auto">
          <a:xfrm>
            <a:off x="4216400" y="4891088"/>
            <a:ext cx="1046163" cy="338137"/>
          </a:xfrm>
          <a:prstGeom prst="rect">
            <a:avLst/>
          </a:prstGeom>
          <a:noFill/>
          <a:ln w="19050">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rgbClr val="990000"/>
              </a:buClr>
              <a:buSzPct val="60000"/>
              <a:buFont typeface="Wingdings 2" panose="05020102010507070707" pitchFamily="18" charset="2"/>
              <a:buChar char="¢"/>
              <a:defRPr sz="2400" b="1">
                <a:solidFill>
                  <a:schemeClr val="tx1"/>
                </a:solidFill>
                <a:latin typeface="Calibri" panose="020F0502020204030204" pitchFamily="34" charset="0"/>
              </a:defRPr>
            </a:lvl1pPr>
            <a:lvl2pPr marL="742950" indent="-285750">
              <a:spcBef>
                <a:spcPct val="20000"/>
              </a:spcBef>
              <a:buClr>
                <a:srgbClr val="990000"/>
              </a:buClr>
              <a:buSzPct val="110000"/>
              <a:buFont typeface="Wingdings" panose="05000000000000000000" pitchFamily="2" charset="2"/>
              <a:buChar char="§"/>
              <a:defRPr sz="2000">
                <a:solidFill>
                  <a:schemeClr val="tx1"/>
                </a:solidFill>
                <a:latin typeface="Calibri" panose="020F0502020204030204" pitchFamily="34" charset="0"/>
              </a:defRPr>
            </a:lvl2pPr>
            <a:lvl3pPr marL="1143000" indent="-228600">
              <a:spcBef>
                <a:spcPct val="20000"/>
              </a:spcBef>
              <a:buSzPct val="80000"/>
              <a:buFont typeface="Wingdings" panose="05000000000000000000" pitchFamily="2" charset="2"/>
              <a:buChar char="§"/>
              <a:defRPr sz="20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ClrTx/>
              <a:buSzTx/>
              <a:buFontTx/>
              <a:buNone/>
            </a:pPr>
            <a:r>
              <a:rPr lang="en-US" altLang="zh-CN" sz="1600">
                <a:latin typeface="微软雅黑" panose="020B0503020204020204" pitchFamily="34" charset="-122"/>
                <a:ea typeface="微软雅黑" panose="020B0503020204020204" pitchFamily="34" charset="-122"/>
              </a:rPr>
              <a:t>rename</a:t>
            </a:r>
            <a:endParaRPr lang="zh-CN" altLang="en-US" sz="1600">
              <a:latin typeface="微软雅黑" panose="020B0503020204020204" pitchFamily="34" charset="-122"/>
              <a:ea typeface="微软雅黑" panose="020B0503020204020204" pitchFamily="34" charset="-122"/>
            </a:endParaRPr>
          </a:p>
        </p:txBody>
      </p:sp>
      <p:sp>
        <p:nvSpPr>
          <p:cNvPr id="12" name="TextBox 14"/>
          <p:cNvSpPr txBox="1">
            <a:spLocks noChangeArrowheads="1"/>
          </p:cNvSpPr>
          <p:nvPr/>
        </p:nvSpPr>
        <p:spPr bwMode="auto">
          <a:xfrm>
            <a:off x="5262563" y="4886325"/>
            <a:ext cx="806450" cy="339725"/>
          </a:xfrm>
          <a:prstGeom prst="rect">
            <a:avLst/>
          </a:prstGeom>
          <a:noFill/>
          <a:ln w="19050">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rgbClr val="990000"/>
              </a:buClr>
              <a:buSzPct val="60000"/>
              <a:buFont typeface="Wingdings 2" panose="05020102010507070707" pitchFamily="18" charset="2"/>
              <a:buChar char="¢"/>
              <a:defRPr sz="2400" b="1">
                <a:solidFill>
                  <a:schemeClr val="tx1"/>
                </a:solidFill>
                <a:latin typeface="Calibri" panose="020F0502020204030204" pitchFamily="34" charset="0"/>
              </a:defRPr>
            </a:lvl1pPr>
            <a:lvl2pPr marL="742950" indent="-285750">
              <a:spcBef>
                <a:spcPct val="20000"/>
              </a:spcBef>
              <a:buClr>
                <a:srgbClr val="990000"/>
              </a:buClr>
              <a:buSzPct val="110000"/>
              <a:buFont typeface="Wingdings" panose="05000000000000000000" pitchFamily="2" charset="2"/>
              <a:buChar char="§"/>
              <a:defRPr sz="2000">
                <a:solidFill>
                  <a:schemeClr val="tx1"/>
                </a:solidFill>
                <a:latin typeface="Calibri" panose="020F0502020204030204" pitchFamily="34" charset="0"/>
              </a:defRPr>
            </a:lvl2pPr>
            <a:lvl3pPr marL="1143000" indent="-228600">
              <a:spcBef>
                <a:spcPct val="20000"/>
              </a:spcBef>
              <a:buSzPct val="80000"/>
              <a:buFont typeface="Wingdings" panose="05000000000000000000" pitchFamily="2" charset="2"/>
              <a:buChar char="§"/>
              <a:defRPr sz="20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ClrTx/>
              <a:buSzTx/>
              <a:buFontTx/>
              <a:buNone/>
            </a:pPr>
            <a:r>
              <a:rPr lang="en-US" altLang="zh-CN" sz="1600">
                <a:latin typeface="微软雅黑" panose="020B0503020204020204" pitchFamily="34" charset="-122"/>
                <a:ea typeface="微软雅黑" panose="020B0503020204020204" pitchFamily="34" charset="-122"/>
              </a:rPr>
              <a:t>delta</a:t>
            </a:r>
            <a:endParaRPr lang="zh-CN" altLang="en-US" sz="1600">
              <a:latin typeface="微软雅黑" panose="020B0503020204020204" pitchFamily="34" charset="-122"/>
              <a:ea typeface="微软雅黑" panose="020B0503020204020204" pitchFamily="34" charset="-122"/>
            </a:endParaRPr>
          </a:p>
        </p:txBody>
      </p:sp>
      <p:sp>
        <p:nvSpPr>
          <p:cNvPr id="13" name="TextBox 15"/>
          <p:cNvSpPr txBox="1">
            <a:spLocks noChangeArrowheads="1"/>
          </p:cNvSpPr>
          <p:nvPr/>
        </p:nvSpPr>
        <p:spPr bwMode="auto">
          <a:xfrm>
            <a:off x="6069013" y="4894263"/>
            <a:ext cx="960437" cy="338137"/>
          </a:xfrm>
          <a:prstGeom prst="rect">
            <a:avLst/>
          </a:prstGeom>
          <a:noFill/>
          <a:ln w="19050">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rgbClr val="990000"/>
              </a:buClr>
              <a:buSzPct val="60000"/>
              <a:buFont typeface="Wingdings 2" panose="05020102010507070707" pitchFamily="18" charset="2"/>
              <a:buChar char="¢"/>
              <a:defRPr sz="2400" b="1">
                <a:solidFill>
                  <a:schemeClr val="tx1"/>
                </a:solidFill>
                <a:latin typeface="Calibri" panose="020F0502020204030204" pitchFamily="34" charset="0"/>
              </a:defRPr>
            </a:lvl1pPr>
            <a:lvl2pPr marL="742950" indent="-285750">
              <a:spcBef>
                <a:spcPct val="20000"/>
              </a:spcBef>
              <a:buClr>
                <a:srgbClr val="990000"/>
              </a:buClr>
              <a:buSzPct val="110000"/>
              <a:buFont typeface="Wingdings" panose="05000000000000000000" pitchFamily="2" charset="2"/>
              <a:buChar char="§"/>
              <a:defRPr sz="2000">
                <a:solidFill>
                  <a:schemeClr val="tx1"/>
                </a:solidFill>
                <a:latin typeface="Calibri" panose="020F0502020204030204" pitchFamily="34" charset="0"/>
              </a:defRPr>
            </a:lvl2pPr>
            <a:lvl3pPr marL="1143000" indent="-228600">
              <a:spcBef>
                <a:spcPct val="20000"/>
              </a:spcBef>
              <a:buSzPct val="80000"/>
              <a:buFont typeface="Wingdings" panose="05000000000000000000" pitchFamily="2" charset="2"/>
              <a:buChar char="§"/>
              <a:defRPr sz="20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ClrTx/>
              <a:buSzTx/>
              <a:buFontTx/>
              <a:buNone/>
            </a:pPr>
            <a:r>
              <a:rPr lang="en-US" altLang="zh-CN" sz="1600">
                <a:latin typeface="微软雅黑" panose="020B0503020204020204" pitchFamily="34" charset="-122"/>
                <a:ea typeface="微软雅黑" panose="020B0503020204020204" pitchFamily="34" charset="-122"/>
              </a:rPr>
              <a:t>unlink</a:t>
            </a:r>
            <a:endParaRPr lang="zh-CN" altLang="en-US" sz="1600">
              <a:latin typeface="微软雅黑" panose="020B0503020204020204" pitchFamily="34" charset="-122"/>
              <a:ea typeface="微软雅黑" panose="020B0503020204020204" pitchFamily="34" charset="-122"/>
            </a:endParaRPr>
          </a:p>
        </p:txBody>
      </p:sp>
      <p:sp>
        <p:nvSpPr>
          <p:cNvPr id="14" name="TextBox 18"/>
          <p:cNvSpPr txBox="1">
            <a:spLocks noChangeArrowheads="1"/>
          </p:cNvSpPr>
          <p:nvPr/>
        </p:nvSpPr>
        <p:spPr bwMode="auto">
          <a:xfrm>
            <a:off x="7029450" y="4895850"/>
            <a:ext cx="962025" cy="338138"/>
          </a:xfrm>
          <a:prstGeom prst="rect">
            <a:avLst/>
          </a:prstGeom>
          <a:noFill/>
          <a:ln w="19050">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rgbClr val="990000"/>
              </a:buClr>
              <a:buSzPct val="60000"/>
              <a:buFont typeface="Wingdings 2" panose="05020102010507070707" pitchFamily="18" charset="2"/>
              <a:buChar char="¢"/>
              <a:defRPr sz="2400" b="1">
                <a:solidFill>
                  <a:schemeClr val="tx1"/>
                </a:solidFill>
                <a:latin typeface="Calibri" panose="020F0502020204030204" pitchFamily="34" charset="0"/>
              </a:defRPr>
            </a:lvl1pPr>
            <a:lvl2pPr marL="742950" indent="-285750">
              <a:spcBef>
                <a:spcPct val="20000"/>
              </a:spcBef>
              <a:buClr>
                <a:srgbClr val="990000"/>
              </a:buClr>
              <a:buSzPct val="110000"/>
              <a:buFont typeface="Wingdings" panose="05000000000000000000" pitchFamily="2" charset="2"/>
              <a:buChar char="§"/>
              <a:defRPr sz="2000">
                <a:solidFill>
                  <a:schemeClr val="tx1"/>
                </a:solidFill>
                <a:latin typeface="Calibri" panose="020F0502020204030204" pitchFamily="34" charset="0"/>
              </a:defRPr>
            </a:lvl2pPr>
            <a:lvl3pPr marL="1143000" indent="-228600">
              <a:spcBef>
                <a:spcPct val="20000"/>
              </a:spcBef>
              <a:buSzPct val="80000"/>
              <a:buFont typeface="Wingdings" panose="05000000000000000000" pitchFamily="2" charset="2"/>
              <a:buChar char="§"/>
              <a:defRPr sz="20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ClrTx/>
              <a:buSzTx/>
              <a:buFontTx/>
              <a:buNone/>
            </a:pPr>
            <a:r>
              <a:rPr lang="en-US" altLang="zh-CN" sz="1600">
                <a:latin typeface="微软雅黑" panose="020B0503020204020204" pitchFamily="34" charset="-122"/>
                <a:ea typeface="微软雅黑" panose="020B0503020204020204" pitchFamily="34" charset="-122"/>
              </a:rPr>
              <a:t>mknod</a:t>
            </a:r>
            <a:endParaRPr lang="zh-CN" altLang="en-US" sz="1600">
              <a:latin typeface="微软雅黑" panose="020B0503020204020204" pitchFamily="34" charset="-122"/>
              <a:ea typeface="微软雅黑" panose="020B0503020204020204" pitchFamily="34" charset="-122"/>
            </a:endParaRPr>
          </a:p>
        </p:txBody>
      </p:sp>
      <p:pic>
        <p:nvPicPr>
          <p:cNvPr id="15" name="图片 19"/>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033463" y="3182938"/>
            <a:ext cx="630237" cy="628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图片 20"/>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593850" y="3186113"/>
            <a:ext cx="630238" cy="630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椭圆 16"/>
          <p:cNvSpPr/>
          <p:nvPr/>
        </p:nvSpPr>
        <p:spPr>
          <a:xfrm>
            <a:off x="701675" y="3055938"/>
            <a:ext cx="1806575" cy="89852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p>
        </p:txBody>
      </p:sp>
      <p:sp>
        <p:nvSpPr>
          <p:cNvPr id="18" name="上弧形箭头 17"/>
          <p:cNvSpPr/>
          <p:nvPr/>
        </p:nvSpPr>
        <p:spPr>
          <a:xfrm rot="10800000">
            <a:off x="2676525" y="5340350"/>
            <a:ext cx="3001963" cy="388938"/>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sz="1600">
              <a:solidFill>
                <a:schemeClr val="tx1"/>
              </a:solidFill>
            </a:endParaRPr>
          </a:p>
        </p:txBody>
      </p:sp>
      <p:sp>
        <p:nvSpPr>
          <p:cNvPr id="19" name="TextBox 23"/>
          <p:cNvSpPr txBox="1">
            <a:spLocks noChangeArrowheads="1"/>
          </p:cNvSpPr>
          <p:nvPr/>
        </p:nvSpPr>
        <p:spPr bwMode="auto">
          <a:xfrm>
            <a:off x="2181225" y="4894263"/>
            <a:ext cx="990600" cy="338137"/>
          </a:xfrm>
          <a:prstGeom prst="rect">
            <a:avLst/>
          </a:prstGeom>
          <a:noFill/>
          <a:ln w="19050">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rgbClr val="990000"/>
              </a:buClr>
              <a:buSzPct val="60000"/>
              <a:buFont typeface="Wingdings 2" panose="05020102010507070707" pitchFamily="18" charset="2"/>
              <a:buChar char="¢"/>
              <a:defRPr sz="2400" b="1">
                <a:solidFill>
                  <a:schemeClr val="tx1"/>
                </a:solidFill>
                <a:latin typeface="Calibri" panose="020F0502020204030204" pitchFamily="34" charset="0"/>
              </a:defRPr>
            </a:lvl1pPr>
            <a:lvl2pPr marL="742950" indent="-285750">
              <a:spcBef>
                <a:spcPct val="20000"/>
              </a:spcBef>
              <a:buClr>
                <a:srgbClr val="990000"/>
              </a:buClr>
              <a:buSzPct val="110000"/>
              <a:buFont typeface="Wingdings" panose="05000000000000000000" pitchFamily="2" charset="2"/>
              <a:buChar char="§"/>
              <a:defRPr sz="2000">
                <a:solidFill>
                  <a:schemeClr val="tx1"/>
                </a:solidFill>
                <a:latin typeface="Calibri" panose="020F0502020204030204" pitchFamily="34" charset="0"/>
              </a:defRPr>
            </a:lvl2pPr>
            <a:lvl3pPr marL="1143000" indent="-228600">
              <a:spcBef>
                <a:spcPct val="20000"/>
              </a:spcBef>
              <a:buSzPct val="80000"/>
              <a:buFont typeface="Wingdings" panose="05000000000000000000" pitchFamily="2" charset="2"/>
              <a:buChar char="§"/>
              <a:defRPr sz="20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ClrTx/>
              <a:buSzTx/>
              <a:buFontTx/>
              <a:buNone/>
            </a:pPr>
            <a:r>
              <a:rPr lang="en-US" altLang="zh-CN" sz="1600">
                <a:latin typeface="微软雅黑" panose="020B0503020204020204" pitchFamily="34" charset="-122"/>
                <a:ea typeface="微软雅黑" panose="020B0503020204020204" pitchFamily="34" charset="-122"/>
              </a:rPr>
              <a:t>pointer</a:t>
            </a:r>
            <a:endParaRPr lang="zh-CN" altLang="en-US" sz="1600">
              <a:latin typeface="微软雅黑" panose="020B0503020204020204" pitchFamily="34" charset="-122"/>
              <a:ea typeface="微软雅黑" panose="020B0503020204020204" pitchFamily="34" charset="-122"/>
            </a:endParaRPr>
          </a:p>
        </p:txBody>
      </p:sp>
      <p:cxnSp>
        <p:nvCxnSpPr>
          <p:cNvPr id="20" name="肘形连接符 19"/>
          <p:cNvCxnSpPr>
            <a:stCxn id="19" idx="0"/>
            <a:endCxn id="12" idx="0"/>
          </p:cNvCxnSpPr>
          <p:nvPr/>
        </p:nvCxnSpPr>
        <p:spPr>
          <a:xfrm rot="5400000" flipH="1" flipV="1">
            <a:off x="4167188" y="3395662"/>
            <a:ext cx="7938" cy="2989263"/>
          </a:xfrm>
          <a:prstGeom prst="bentConnector3">
            <a:avLst>
              <a:gd name="adj1" fmla="val 3363849"/>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p:nvCxnSpPr>
        <p:spPr>
          <a:xfrm>
            <a:off x="2595563" y="3286125"/>
            <a:ext cx="6140450" cy="4763"/>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a:off x="2633663" y="3676650"/>
            <a:ext cx="6140450" cy="4763"/>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3" name="肘形连接符 22"/>
          <p:cNvCxnSpPr/>
          <p:nvPr/>
        </p:nvCxnSpPr>
        <p:spPr>
          <a:xfrm rot="5400000" flipH="1" flipV="1">
            <a:off x="4735513" y="1782762"/>
            <a:ext cx="7938" cy="2989263"/>
          </a:xfrm>
          <a:prstGeom prst="bentConnector3">
            <a:avLst>
              <a:gd name="adj1" fmla="val 3363849"/>
            </a:avLst>
          </a:prstGeom>
          <a:ln w="19050">
            <a:tailEnd type="arrow"/>
          </a:ln>
        </p:spPr>
        <p:style>
          <a:lnRef idx="1">
            <a:schemeClr val="accent1"/>
          </a:lnRef>
          <a:fillRef idx="0">
            <a:schemeClr val="accent1"/>
          </a:fillRef>
          <a:effectRef idx="0">
            <a:schemeClr val="accent1"/>
          </a:effectRef>
          <a:fontRef idx="minor">
            <a:schemeClr val="tx1"/>
          </a:fontRef>
        </p:style>
      </p:cxnSp>
      <p:sp>
        <p:nvSpPr>
          <p:cNvPr id="24" name="圆角矩形 23"/>
          <p:cNvSpPr/>
          <p:nvPr/>
        </p:nvSpPr>
        <p:spPr>
          <a:xfrm>
            <a:off x="2762250" y="3182938"/>
            <a:ext cx="3924300" cy="62865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p>
        </p:txBody>
      </p:sp>
      <p:sp>
        <p:nvSpPr>
          <p:cNvPr id="25" name="圆角矩形 24"/>
          <p:cNvSpPr/>
          <p:nvPr/>
        </p:nvSpPr>
        <p:spPr>
          <a:xfrm>
            <a:off x="6686550" y="3181350"/>
            <a:ext cx="925513" cy="62865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p>
        </p:txBody>
      </p:sp>
      <p:sp>
        <p:nvSpPr>
          <p:cNvPr id="26" name="圆角矩形 25"/>
          <p:cNvSpPr/>
          <p:nvPr/>
        </p:nvSpPr>
        <p:spPr>
          <a:xfrm>
            <a:off x="7612063" y="3176588"/>
            <a:ext cx="1020762" cy="630237"/>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p>
        </p:txBody>
      </p:sp>
      <p:sp>
        <p:nvSpPr>
          <p:cNvPr id="27" name="TextBox 37"/>
          <p:cNvSpPr txBox="1">
            <a:spLocks noChangeArrowheads="1"/>
          </p:cNvSpPr>
          <p:nvPr/>
        </p:nvSpPr>
        <p:spPr bwMode="auto">
          <a:xfrm>
            <a:off x="7029450" y="5446713"/>
            <a:ext cx="17446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990000"/>
              </a:buClr>
              <a:buSzPct val="60000"/>
              <a:buFont typeface="Wingdings 2" panose="05020102010507070707" pitchFamily="18" charset="2"/>
              <a:buChar char="¢"/>
              <a:defRPr sz="2400" b="1">
                <a:solidFill>
                  <a:schemeClr val="tx1"/>
                </a:solidFill>
                <a:latin typeface="Calibri" panose="020F0502020204030204" pitchFamily="34" charset="0"/>
              </a:defRPr>
            </a:lvl1pPr>
            <a:lvl2pPr marL="742950" indent="-285750">
              <a:spcBef>
                <a:spcPct val="20000"/>
              </a:spcBef>
              <a:buClr>
                <a:srgbClr val="990000"/>
              </a:buClr>
              <a:buSzPct val="110000"/>
              <a:buFont typeface="Wingdings" panose="05000000000000000000" pitchFamily="2" charset="2"/>
              <a:buChar char="§"/>
              <a:defRPr sz="2000">
                <a:solidFill>
                  <a:schemeClr val="tx1"/>
                </a:solidFill>
                <a:latin typeface="Calibri" panose="020F0502020204030204" pitchFamily="34" charset="0"/>
              </a:defRPr>
            </a:lvl2pPr>
            <a:lvl3pPr marL="1143000" indent="-228600">
              <a:spcBef>
                <a:spcPct val="20000"/>
              </a:spcBef>
              <a:buSzPct val="80000"/>
              <a:buFont typeface="Wingdings" panose="05000000000000000000" pitchFamily="2" charset="2"/>
              <a:buChar char="§"/>
              <a:defRPr sz="20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ClrTx/>
              <a:buSzTx/>
              <a:buFontTx/>
              <a:buNone/>
            </a:pPr>
            <a:r>
              <a:rPr lang="en-US" altLang="zh-CN" sz="2000">
                <a:solidFill>
                  <a:srgbClr val="00B0F0"/>
                </a:solidFill>
                <a:latin typeface="微软雅黑" panose="020B0503020204020204" pitchFamily="34" charset="-122"/>
                <a:ea typeface="微软雅黑" panose="020B0503020204020204" pitchFamily="34" charset="-122"/>
              </a:rPr>
              <a:t>Sync Queue</a:t>
            </a:r>
            <a:endParaRPr lang="zh-CN" altLang="en-US" sz="2000">
              <a:solidFill>
                <a:srgbClr val="00B0F0"/>
              </a:solidFill>
              <a:latin typeface="微软雅黑" panose="020B0503020204020204" pitchFamily="34" charset="-122"/>
              <a:ea typeface="微软雅黑" panose="020B0503020204020204" pitchFamily="34" charset="-122"/>
            </a:endParaRPr>
          </a:p>
        </p:txBody>
      </p:sp>
      <p:sp>
        <p:nvSpPr>
          <p:cNvPr id="28" name="TextBox 38"/>
          <p:cNvSpPr txBox="1">
            <a:spLocks noChangeArrowheads="1"/>
          </p:cNvSpPr>
          <p:nvPr/>
        </p:nvSpPr>
        <p:spPr bwMode="auto">
          <a:xfrm>
            <a:off x="7902575" y="2632075"/>
            <a:ext cx="8334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990000"/>
              </a:buClr>
              <a:buSzPct val="60000"/>
              <a:buFont typeface="Wingdings 2" panose="05020102010507070707" pitchFamily="18" charset="2"/>
              <a:buChar char="¢"/>
              <a:defRPr sz="2400" b="1">
                <a:solidFill>
                  <a:schemeClr val="tx1"/>
                </a:solidFill>
                <a:latin typeface="Calibri" panose="020F0502020204030204" pitchFamily="34" charset="0"/>
              </a:defRPr>
            </a:lvl1pPr>
            <a:lvl2pPr marL="742950" indent="-285750">
              <a:spcBef>
                <a:spcPct val="20000"/>
              </a:spcBef>
              <a:buClr>
                <a:srgbClr val="990000"/>
              </a:buClr>
              <a:buSzPct val="110000"/>
              <a:buFont typeface="Wingdings" panose="05000000000000000000" pitchFamily="2" charset="2"/>
              <a:buChar char="§"/>
              <a:defRPr sz="2000">
                <a:solidFill>
                  <a:schemeClr val="tx1"/>
                </a:solidFill>
                <a:latin typeface="Calibri" panose="020F0502020204030204" pitchFamily="34" charset="0"/>
              </a:defRPr>
            </a:lvl2pPr>
            <a:lvl3pPr marL="1143000" indent="-228600">
              <a:spcBef>
                <a:spcPct val="20000"/>
              </a:spcBef>
              <a:buSzPct val="80000"/>
              <a:buFont typeface="Wingdings" panose="05000000000000000000" pitchFamily="2" charset="2"/>
              <a:buChar char="§"/>
              <a:defRPr sz="20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ClrTx/>
              <a:buSzTx/>
              <a:buFontTx/>
              <a:buNone/>
            </a:pPr>
            <a:r>
              <a:rPr lang="en-US" altLang="zh-CN" sz="2000">
                <a:solidFill>
                  <a:srgbClr val="00B0F0"/>
                </a:solidFill>
                <a:latin typeface="微软雅黑" panose="020B0503020204020204" pitchFamily="34" charset="-122"/>
                <a:ea typeface="微软雅黑" panose="020B0503020204020204" pitchFamily="34" charset="-122"/>
              </a:rPr>
              <a:t>Log</a:t>
            </a:r>
            <a:endParaRPr lang="zh-CN" altLang="en-US" sz="2000">
              <a:solidFill>
                <a:srgbClr val="00B0F0"/>
              </a:solidFill>
              <a:latin typeface="微软雅黑" panose="020B0503020204020204" pitchFamily="34" charset="-122"/>
              <a:ea typeface="微软雅黑" panose="020B0503020204020204" pitchFamily="34" charset="-122"/>
            </a:endParaRPr>
          </a:p>
        </p:txBody>
      </p:sp>
    </p:spTree>
    <p:custDataLst>
      <p:tags r:id="rId1"/>
    </p:custDataLst>
    <p:extLst>
      <p:ext uri="{BB962C8B-B14F-4D97-AF65-F5344CB8AC3E}">
        <p14:creationId xmlns:p14="http://schemas.microsoft.com/office/powerpoint/2010/main" val="1059328304"/>
      </p:ext>
    </p:extLst>
  </p:cSld>
  <p:clrMapOvr>
    <a:masterClrMapping/>
  </p:clrMapOvr>
  <mc:AlternateContent xmlns:mc="http://schemas.openxmlformats.org/markup-compatibility/2006">
    <mc:Choice xmlns:p14="http://schemas.microsoft.com/office/powerpoint/2010/main" Requires="p14">
      <p:transition spd="slow" p14:dur="2000" advTm="98310"/>
    </mc:Choice>
    <mc:Fallback>
      <p:transition spd="slow" advTm="9831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left)">
                                      <p:cBhvr>
                                        <p:cTn id="11" dur="500"/>
                                        <p:tgtEl>
                                          <p:spTgt spid="10"/>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wipe(left)">
                                      <p:cBhvr>
                                        <p:cTn id="15" dur="500"/>
                                        <p:tgtEl>
                                          <p:spTgt spid="11"/>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wipe(left)">
                                      <p:cBhvr>
                                        <p:cTn id="20" dur="500"/>
                                        <p:tgtEl>
                                          <p:spTgt spid="12"/>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18"/>
                                        </p:tgtEl>
                                        <p:attrNameLst>
                                          <p:attrName>style.visibility</p:attrName>
                                        </p:attrNameLst>
                                      </p:cBhvr>
                                      <p:to>
                                        <p:strVal val="visible"/>
                                      </p:to>
                                    </p:set>
                                    <p:animEffect transition="in" filter="wipe(down)">
                                      <p:cBhvr>
                                        <p:cTn id="25" dur="500"/>
                                        <p:tgtEl>
                                          <p:spTgt spid="18"/>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xit" presetSubtype="0" fill="hold" grpId="1" nodeType="clickEffect">
                                  <p:stCondLst>
                                    <p:cond delay="0"/>
                                  </p:stCondLst>
                                  <p:childTnLst>
                                    <p:animEffect transition="out" filter="fade">
                                      <p:cBhvr>
                                        <p:cTn id="29" dur="500"/>
                                        <p:tgtEl>
                                          <p:spTgt spid="9"/>
                                        </p:tgtEl>
                                      </p:cBhvr>
                                    </p:animEffect>
                                    <p:set>
                                      <p:cBhvr>
                                        <p:cTn id="30" dur="1" fill="hold">
                                          <p:stCondLst>
                                            <p:cond delay="499"/>
                                          </p:stCondLst>
                                        </p:cTn>
                                        <p:tgtEl>
                                          <p:spTgt spid="9"/>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grpId="0" nodeType="clickEffect">
                                  <p:stCondLst>
                                    <p:cond delay="0"/>
                                  </p:stCondLst>
                                  <p:childTnLst>
                                    <p:set>
                                      <p:cBhvr>
                                        <p:cTn id="34" dur="1" fill="hold">
                                          <p:stCondLst>
                                            <p:cond delay="0"/>
                                          </p:stCondLst>
                                        </p:cTn>
                                        <p:tgtEl>
                                          <p:spTgt spid="19"/>
                                        </p:tgtEl>
                                        <p:attrNameLst>
                                          <p:attrName>style.visibility</p:attrName>
                                        </p:attrNameLst>
                                      </p:cBhvr>
                                      <p:to>
                                        <p:strVal val="visible"/>
                                      </p:to>
                                    </p:set>
                                    <p:animEffect transition="in" filter="wipe(down)">
                                      <p:cBhvr>
                                        <p:cTn id="35" dur="500"/>
                                        <p:tgtEl>
                                          <p:spTgt spid="19"/>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nodeType="clickEffect">
                                  <p:stCondLst>
                                    <p:cond delay="0"/>
                                  </p:stCondLst>
                                  <p:childTnLst>
                                    <p:set>
                                      <p:cBhvr>
                                        <p:cTn id="39" dur="1" fill="hold">
                                          <p:stCondLst>
                                            <p:cond delay="0"/>
                                          </p:stCondLst>
                                        </p:cTn>
                                        <p:tgtEl>
                                          <p:spTgt spid="20"/>
                                        </p:tgtEl>
                                        <p:attrNameLst>
                                          <p:attrName>style.visibility</p:attrName>
                                        </p:attrNameLst>
                                      </p:cBhvr>
                                      <p:to>
                                        <p:strVal val="visible"/>
                                      </p:to>
                                    </p:set>
                                    <p:animEffect transition="in" filter="wipe(left)">
                                      <p:cBhvr>
                                        <p:cTn id="40" dur="500"/>
                                        <p:tgtEl>
                                          <p:spTgt spid="20"/>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grpId="0" nodeType="clickEffect">
                                  <p:stCondLst>
                                    <p:cond delay="0"/>
                                  </p:stCondLst>
                                  <p:childTnLst>
                                    <p:set>
                                      <p:cBhvr>
                                        <p:cTn id="44" dur="1" fill="hold">
                                          <p:stCondLst>
                                            <p:cond delay="0"/>
                                          </p:stCondLst>
                                        </p:cTn>
                                        <p:tgtEl>
                                          <p:spTgt spid="13"/>
                                        </p:tgtEl>
                                        <p:attrNameLst>
                                          <p:attrName>style.visibility</p:attrName>
                                        </p:attrNameLst>
                                      </p:cBhvr>
                                      <p:to>
                                        <p:strVal val="visible"/>
                                      </p:to>
                                    </p:set>
                                    <p:animEffect transition="in" filter="wipe(left)">
                                      <p:cBhvr>
                                        <p:cTn id="45" dur="500"/>
                                        <p:tgtEl>
                                          <p:spTgt spid="13"/>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8" fill="hold" grpId="0" nodeType="clickEffect">
                                  <p:stCondLst>
                                    <p:cond delay="0"/>
                                  </p:stCondLst>
                                  <p:childTnLst>
                                    <p:set>
                                      <p:cBhvr>
                                        <p:cTn id="49" dur="1" fill="hold">
                                          <p:stCondLst>
                                            <p:cond delay="0"/>
                                          </p:stCondLst>
                                        </p:cTn>
                                        <p:tgtEl>
                                          <p:spTgt spid="14"/>
                                        </p:tgtEl>
                                        <p:attrNameLst>
                                          <p:attrName>style.visibility</p:attrName>
                                        </p:attrNameLst>
                                      </p:cBhvr>
                                      <p:to>
                                        <p:strVal val="visible"/>
                                      </p:to>
                                    </p:set>
                                    <p:animEffect transition="in" filter="wipe(left)">
                                      <p:cBhvr>
                                        <p:cTn id="50" dur="500"/>
                                        <p:tgtEl>
                                          <p:spTgt spid="14"/>
                                        </p:tgtEl>
                                      </p:cBhvr>
                                    </p:animEffect>
                                  </p:childTnLst>
                                </p:cTn>
                              </p:par>
                            </p:childTnLst>
                          </p:cTn>
                        </p:par>
                      </p:childTnLst>
                    </p:cTn>
                  </p:par>
                  <p:par>
                    <p:cTn id="51" fill="hold">
                      <p:stCondLst>
                        <p:cond delay="indefinite"/>
                      </p:stCondLst>
                      <p:childTnLst>
                        <p:par>
                          <p:cTn id="52" fill="hold">
                            <p:stCondLst>
                              <p:cond delay="0"/>
                            </p:stCondLst>
                            <p:childTnLst>
                              <p:par>
                                <p:cTn id="53" presetID="64" presetClass="path" presetSubtype="0" accel="50000" decel="50000" fill="hold" grpId="1" nodeType="clickEffect">
                                  <p:stCondLst>
                                    <p:cond delay="0"/>
                                  </p:stCondLst>
                                  <p:childTnLst>
                                    <p:animMotion origin="layout" path="M 1.66667E-6 7.40741E-7 L 0.06562 -0.23333 " pathEditMode="relative" rAng="0" ptsTypes="AA">
                                      <p:cBhvr>
                                        <p:cTn id="54" dur="1000" fill="hold"/>
                                        <p:tgtEl>
                                          <p:spTgt spid="19"/>
                                        </p:tgtEl>
                                        <p:attrNameLst>
                                          <p:attrName>ppt_x</p:attrName>
                                          <p:attrName>ppt_y</p:attrName>
                                        </p:attrNameLst>
                                      </p:cBhvr>
                                      <p:rCtr x="328100" y="-1166700"/>
                                    </p:animMotion>
                                  </p:childTnLst>
                                </p:cTn>
                              </p:par>
                            </p:childTnLst>
                          </p:cTn>
                        </p:par>
                        <p:par>
                          <p:cTn id="55" fill="hold">
                            <p:stCondLst>
                              <p:cond delay="1000"/>
                            </p:stCondLst>
                            <p:childTnLst>
                              <p:par>
                                <p:cTn id="56" presetID="22" presetClass="entr" presetSubtype="8" fill="hold" nodeType="afterEffect">
                                  <p:stCondLst>
                                    <p:cond delay="0"/>
                                  </p:stCondLst>
                                  <p:childTnLst>
                                    <p:set>
                                      <p:cBhvr>
                                        <p:cTn id="57" dur="1" fill="hold">
                                          <p:stCondLst>
                                            <p:cond delay="0"/>
                                          </p:stCondLst>
                                        </p:cTn>
                                        <p:tgtEl>
                                          <p:spTgt spid="23"/>
                                        </p:tgtEl>
                                        <p:attrNameLst>
                                          <p:attrName>style.visibility</p:attrName>
                                        </p:attrNameLst>
                                      </p:cBhvr>
                                      <p:to>
                                        <p:strVal val="visible"/>
                                      </p:to>
                                    </p:set>
                                    <p:animEffect transition="in" filter="wipe(left)">
                                      <p:cBhvr>
                                        <p:cTn id="58" dur="500"/>
                                        <p:tgtEl>
                                          <p:spTgt spid="23"/>
                                        </p:tgtEl>
                                      </p:cBhvr>
                                    </p:animEffect>
                                  </p:childTnLst>
                                </p:cTn>
                              </p:par>
                            </p:childTnLst>
                          </p:cTn>
                        </p:par>
                        <p:par>
                          <p:cTn id="59" fill="hold">
                            <p:stCondLst>
                              <p:cond delay="1500"/>
                            </p:stCondLst>
                            <p:childTnLst>
                              <p:par>
                                <p:cTn id="60" presetID="64" presetClass="path" presetSubtype="0" accel="50000" decel="50000" fill="hold" grpId="1" nodeType="afterEffect">
                                  <p:stCondLst>
                                    <p:cond delay="0"/>
                                  </p:stCondLst>
                                  <p:childTnLst>
                                    <p:animMotion origin="layout" path="M 5.55556E-7 2.22222E-6 L 0.06493 -0.23056 " pathEditMode="relative" rAng="0" ptsTypes="AA">
                                      <p:cBhvr>
                                        <p:cTn id="61" dur="1000" fill="hold"/>
                                        <p:tgtEl>
                                          <p:spTgt spid="10"/>
                                        </p:tgtEl>
                                        <p:attrNameLst>
                                          <p:attrName>ppt_x</p:attrName>
                                          <p:attrName>ppt_y</p:attrName>
                                        </p:attrNameLst>
                                      </p:cBhvr>
                                      <p:rCtr x="324700" y="-1152800"/>
                                    </p:animMotion>
                                  </p:childTnLst>
                                </p:cTn>
                              </p:par>
                            </p:childTnLst>
                          </p:cTn>
                        </p:par>
                        <p:par>
                          <p:cTn id="62" fill="hold">
                            <p:stCondLst>
                              <p:cond delay="2500"/>
                            </p:stCondLst>
                            <p:childTnLst>
                              <p:par>
                                <p:cTn id="63" presetID="64" presetClass="path" presetSubtype="0" accel="50000" decel="50000" fill="hold" grpId="1" nodeType="afterEffect">
                                  <p:stCondLst>
                                    <p:cond delay="0"/>
                                  </p:stCondLst>
                                  <p:childTnLst>
                                    <p:animMotion origin="layout" path="M 8.33333E-7 3.7037E-6 L 0.06528 -0.23125 " pathEditMode="relative" rAng="0" ptsTypes="AA">
                                      <p:cBhvr>
                                        <p:cTn id="64" dur="1000" fill="hold"/>
                                        <p:tgtEl>
                                          <p:spTgt spid="11"/>
                                        </p:tgtEl>
                                        <p:attrNameLst>
                                          <p:attrName>ppt_x</p:attrName>
                                          <p:attrName>ppt_y</p:attrName>
                                        </p:attrNameLst>
                                      </p:cBhvr>
                                      <p:rCtr x="326400" y="-1157400"/>
                                    </p:animMotion>
                                  </p:childTnLst>
                                </p:cTn>
                              </p:par>
                            </p:childTnLst>
                          </p:cTn>
                        </p:par>
                        <p:par>
                          <p:cTn id="65" fill="hold">
                            <p:stCondLst>
                              <p:cond delay="3500"/>
                            </p:stCondLst>
                            <p:childTnLst>
                              <p:par>
                                <p:cTn id="66" presetID="64" presetClass="path" presetSubtype="0" accel="50000" decel="50000" fill="hold" grpId="1" nodeType="afterEffect">
                                  <p:stCondLst>
                                    <p:cond delay="0"/>
                                  </p:stCondLst>
                                  <p:childTnLst>
                                    <p:animMotion origin="layout" path="M 1.94444E-6 -1.85185E-6 L 0.06458 -0.23055 " pathEditMode="relative" rAng="0" ptsTypes="AA">
                                      <p:cBhvr>
                                        <p:cTn id="67" dur="1000" fill="hold"/>
                                        <p:tgtEl>
                                          <p:spTgt spid="12"/>
                                        </p:tgtEl>
                                        <p:attrNameLst>
                                          <p:attrName>ppt_x</p:attrName>
                                          <p:attrName>ppt_y</p:attrName>
                                        </p:attrNameLst>
                                      </p:cBhvr>
                                      <p:rCtr x="322900" y="-1152800"/>
                                    </p:animMotion>
                                  </p:childTnLst>
                                </p:cTn>
                              </p:par>
                            </p:childTnLst>
                          </p:cTn>
                        </p:par>
                        <p:par>
                          <p:cTn id="68" fill="hold">
                            <p:stCondLst>
                              <p:cond delay="4500"/>
                            </p:stCondLst>
                            <p:childTnLst>
                              <p:par>
                                <p:cTn id="69" presetID="64" presetClass="path" presetSubtype="0" accel="50000" decel="50000" fill="hold" grpId="1" nodeType="afterEffect">
                                  <p:stCondLst>
                                    <p:cond delay="0"/>
                                  </p:stCondLst>
                                  <p:childTnLst>
                                    <p:animMotion origin="layout" path="M 4.16667E-6 7.40741E-7 L 0.06666 -0.23056 " pathEditMode="relative" rAng="0" ptsTypes="AA">
                                      <p:cBhvr>
                                        <p:cTn id="70" dur="1000" fill="hold"/>
                                        <p:tgtEl>
                                          <p:spTgt spid="13"/>
                                        </p:tgtEl>
                                        <p:attrNameLst>
                                          <p:attrName>ppt_x</p:attrName>
                                          <p:attrName>ppt_y</p:attrName>
                                        </p:attrNameLst>
                                      </p:cBhvr>
                                      <p:rCtr x="333300" y="-1152800"/>
                                    </p:animMotion>
                                  </p:childTnLst>
                                </p:cTn>
                              </p:par>
                            </p:childTnLst>
                          </p:cTn>
                        </p:par>
                        <p:par>
                          <p:cTn id="71" fill="hold">
                            <p:stCondLst>
                              <p:cond delay="5500"/>
                            </p:stCondLst>
                            <p:childTnLst>
                              <p:par>
                                <p:cTn id="72" presetID="64" presetClass="path" presetSubtype="0" accel="50000" decel="50000" fill="hold" grpId="1" nodeType="afterEffect">
                                  <p:stCondLst>
                                    <p:cond delay="0"/>
                                  </p:stCondLst>
                                  <p:childTnLst>
                                    <p:animMotion origin="layout" path="M -4.16667E-6 -7.40741E-7 L 0.06667 -0.23194 " pathEditMode="relative" rAng="0" ptsTypes="AA">
                                      <p:cBhvr>
                                        <p:cTn id="73" dur="1000" fill="hold"/>
                                        <p:tgtEl>
                                          <p:spTgt spid="14"/>
                                        </p:tgtEl>
                                        <p:attrNameLst>
                                          <p:attrName>ppt_x</p:attrName>
                                          <p:attrName>ppt_y</p:attrName>
                                        </p:attrNameLst>
                                      </p:cBhvr>
                                      <p:rCtr x="333300" y="-1159700"/>
                                    </p:animMotion>
                                  </p:childTnLst>
                                </p:cTn>
                              </p:par>
                            </p:childTnLst>
                          </p:cTn>
                        </p:par>
                      </p:childTnLst>
                    </p:cTn>
                  </p:par>
                  <p:par>
                    <p:cTn id="74" fill="hold">
                      <p:stCondLst>
                        <p:cond delay="indefinite"/>
                      </p:stCondLst>
                      <p:childTnLst>
                        <p:par>
                          <p:cTn id="75" fill="hold">
                            <p:stCondLst>
                              <p:cond delay="0"/>
                            </p:stCondLst>
                            <p:childTnLst>
                              <p:par>
                                <p:cTn id="76" presetID="16" presetClass="entr" presetSubtype="21" fill="hold" grpId="0" nodeType="clickEffect">
                                  <p:stCondLst>
                                    <p:cond delay="0"/>
                                  </p:stCondLst>
                                  <p:childTnLst>
                                    <p:set>
                                      <p:cBhvr>
                                        <p:cTn id="77" dur="1" fill="hold">
                                          <p:stCondLst>
                                            <p:cond delay="0"/>
                                          </p:stCondLst>
                                        </p:cTn>
                                        <p:tgtEl>
                                          <p:spTgt spid="24"/>
                                        </p:tgtEl>
                                        <p:attrNameLst>
                                          <p:attrName>style.visibility</p:attrName>
                                        </p:attrNameLst>
                                      </p:cBhvr>
                                      <p:to>
                                        <p:strVal val="visible"/>
                                      </p:to>
                                    </p:set>
                                    <p:animEffect transition="in" filter="barn(inVertical)">
                                      <p:cBhvr>
                                        <p:cTn id="78" dur="500"/>
                                        <p:tgtEl>
                                          <p:spTgt spid="24"/>
                                        </p:tgtEl>
                                      </p:cBhvr>
                                    </p:animEffect>
                                  </p:childTnLst>
                                </p:cTn>
                              </p:par>
                            </p:childTnLst>
                          </p:cTn>
                        </p:par>
                      </p:childTnLst>
                    </p:cTn>
                  </p:par>
                  <p:par>
                    <p:cTn id="79" fill="hold">
                      <p:stCondLst>
                        <p:cond delay="indefinite"/>
                      </p:stCondLst>
                      <p:childTnLst>
                        <p:par>
                          <p:cTn id="80" fill="hold">
                            <p:stCondLst>
                              <p:cond delay="0"/>
                            </p:stCondLst>
                            <p:childTnLst>
                              <p:par>
                                <p:cTn id="81" presetID="16" presetClass="entr" presetSubtype="21" fill="hold" grpId="0" nodeType="clickEffect">
                                  <p:stCondLst>
                                    <p:cond delay="0"/>
                                  </p:stCondLst>
                                  <p:childTnLst>
                                    <p:set>
                                      <p:cBhvr>
                                        <p:cTn id="82" dur="1" fill="hold">
                                          <p:stCondLst>
                                            <p:cond delay="0"/>
                                          </p:stCondLst>
                                        </p:cTn>
                                        <p:tgtEl>
                                          <p:spTgt spid="25"/>
                                        </p:tgtEl>
                                        <p:attrNameLst>
                                          <p:attrName>style.visibility</p:attrName>
                                        </p:attrNameLst>
                                      </p:cBhvr>
                                      <p:to>
                                        <p:strVal val="visible"/>
                                      </p:to>
                                    </p:set>
                                    <p:animEffect transition="in" filter="barn(inVertical)">
                                      <p:cBhvr>
                                        <p:cTn id="83" dur="500"/>
                                        <p:tgtEl>
                                          <p:spTgt spid="25"/>
                                        </p:tgtEl>
                                      </p:cBhvr>
                                    </p:animEffect>
                                  </p:childTnLst>
                                </p:cTn>
                              </p:par>
                            </p:childTnLst>
                          </p:cTn>
                        </p:par>
                      </p:childTnLst>
                    </p:cTn>
                  </p:par>
                  <p:par>
                    <p:cTn id="84" fill="hold">
                      <p:stCondLst>
                        <p:cond delay="indefinite"/>
                      </p:stCondLst>
                      <p:childTnLst>
                        <p:par>
                          <p:cTn id="85" fill="hold">
                            <p:stCondLst>
                              <p:cond delay="0"/>
                            </p:stCondLst>
                            <p:childTnLst>
                              <p:par>
                                <p:cTn id="86" presetID="16" presetClass="entr" presetSubtype="21" fill="hold" grpId="0" nodeType="clickEffect">
                                  <p:stCondLst>
                                    <p:cond delay="0"/>
                                  </p:stCondLst>
                                  <p:childTnLst>
                                    <p:set>
                                      <p:cBhvr>
                                        <p:cTn id="87" dur="1" fill="hold">
                                          <p:stCondLst>
                                            <p:cond delay="0"/>
                                          </p:stCondLst>
                                        </p:cTn>
                                        <p:tgtEl>
                                          <p:spTgt spid="26"/>
                                        </p:tgtEl>
                                        <p:attrNameLst>
                                          <p:attrName>style.visibility</p:attrName>
                                        </p:attrNameLst>
                                      </p:cBhvr>
                                      <p:to>
                                        <p:strVal val="visible"/>
                                      </p:to>
                                    </p:set>
                                    <p:animEffect transition="in" filter="barn(inVertical)">
                                      <p:cBhvr>
                                        <p:cTn id="88"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8" grpId="0" animBg="1"/>
      <p:bldP spid="19" grpId="0" animBg="1"/>
      <p:bldP spid="19" grpId="1" animBg="1"/>
      <p:bldP spid="24" grpId="0" animBg="1"/>
      <p:bldP spid="25" grpId="0" animBg="1"/>
      <p:bldP spid="2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vert="horz" lIns="91440" tIns="45720" rIns="91440" bIns="45720" rtlCol="0" anchor="ctr">
            <a:normAutofit/>
          </a:bodyPr>
          <a:lstStyle/>
          <a:p>
            <a:r>
              <a:rPr lang="en-US" altLang="zh-CN" sz="3600" dirty="0">
                <a:solidFill>
                  <a:srgbClr val="403B48"/>
                </a:solidFill>
              </a:rPr>
              <a:t>Architecture of </a:t>
            </a:r>
            <a:r>
              <a:rPr lang="en-US" altLang="zh-CN" sz="3600" dirty="0" err="1">
                <a:solidFill>
                  <a:srgbClr val="403B48"/>
                </a:solidFill>
              </a:rPr>
              <a:t>DeltaCFS</a:t>
            </a:r>
            <a:endParaRPr lang="zh-CN" altLang="en-US" sz="3600" dirty="0">
              <a:solidFill>
                <a:srgbClr val="403B48"/>
              </a:solidFill>
            </a:endParaRPr>
          </a:p>
        </p:txBody>
      </p:sp>
      <p:pic>
        <p:nvPicPr>
          <p:cNvPr id="4" name="图片 3"/>
          <p:cNvPicPr>
            <a:picLocks noChangeAspect="1"/>
          </p:cNvPicPr>
          <p:nvPr/>
        </p:nvPicPr>
        <p:blipFill>
          <a:blip r:embed="rId3"/>
          <a:stretch>
            <a:fillRect/>
          </a:stretch>
        </p:blipFill>
        <p:spPr>
          <a:xfrm>
            <a:off x="3643086" y="1806806"/>
            <a:ext cx="4994636" cy="4905799"/>
          </a:xfrm>
          <a:prstGeom prst="rect">
            <a:avLst/>
          </a:prstGeom>
        </p:spPr>
      </p:pic>
      <p:sp>
        <p:nvSpPr>
          <p:cNvPr id="5" name="内容占位符 2"/>
          <p:cNvSpPr>
            <a:spLocks noGrp="1"/>
          </p:cNvSpPr>
          <p:nvPr>
            <p:ph idx="1"/>
          </p:nvPr>
        </p:nvSpPr>
        <p:spPr>
          <a:xfrm>
            <a:off x="628650" y="1825625"/>
            <a:ext cx="7886700" cy="4351338"/>
          </a:xfrm>
        </p:spPr>
        <p:txBody>
          <a:bodyPr/>
          <a:lstStyle/>
          <a:p>
            <a:r>
              <a:rPr lang="en-US" altLang="zh-CN" dirty="0" smtClean="0"/>
              <a:t>Based on FUSE</a:t>
            </a:r>
          </a:p>
          <a:p>
            <a:pPr lvl="1"/>
            <a:endParaRPr lang="en-US" altLang="zh-CN" dirty="0" smtClean="0"/>
          </a:p>
          <a:p>
            <a:endParaRPr lang="zh-CN" altLang="en-US" dirty="0"/>
          </a:p>
        </p:txBody>
      </p:sp>
    </p:spTree>
    <p:extLst>
      <p:ext uri="{BB962C8B-B14F-4D97-AF65-F5344CB8AC3E}">
        <p14:creationId xmlns:p14="http://schemas.microsoft.com/office/powerpoint/2010/main" val="4260988156"/>
      </p:ext>
    </p:extLst>
  </p:cSld>
  <p:clrMapOvr>
    <a:masterClrMapping/>
  </p:clrMapOvr>
  <mc:AlternateContent xmlns:mc="http://schemas.openxmlformats.org/markup-compatibility/2006">
    <mc:Choice xmlns:p14="http://schemas.microsoft.com/office/powerpoint/2010/main" Requires="p14">
      <p:transition spd="slow" p14:dur="2000" advTm="34405"/>
    </mc:Choice>
    <mc:Fallback>
      <p:transition spd="slow" advTm="34405"/>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vert="horz" lIns="91440" tIns="45720" rIns="91440" bIns="45720" rtlCol="0" anchor="ctr">
            <a:normAutofit/>
          </a:bodyPr>
          <a:lstStyle/>
          <a:p>
            <a:r>
              <a:rPr lang="en-US" altLang="zh-CN" sz="3600" dirty="0">
                <a:solidFill>
                  <a:srgbClr val="403B48"/>
                </a:solidFill>
              </a:rPr>
              <a:t>Background</a:t>
            </a:r>
            <a:endParaRPr lang="zh-CN" altLang="en-US" sz="3600" dirty="0">
              <a:solidFill>
                <a:srgbClr val="403B48"/>
              </a:solidFill>
            </a:endParaRPr>
          </a:p>
        </p:txBody>
      </p:sp>
      <p:sp>
        <p:nvSpPr>
          <p:cNvPr id="3" name="内容占位符 2"/>
          <p:cNvSpPr>
            <a:spLocks noGrp="1"/>
          </p:cNvSpPr>
          <p:nvPr>
            <p:ph idx="1"/>
          </p:nvPr>
        </p:nvSpPr>
        <p:spPr/>
        <p:txBody>
          <a:bodyPr/>
          <a:lstStyle/>
          <a:p>
            <a:r>
              <a:rPr lang="en-US" altLang="zh-CN" dirty="0" smtClean="0"/>
              <a:t>Emerging of consumer oriented cloud storage services</a:t>
            </a:r>
          </a:p>
          <a:p>
            <a:pPr lvl="1"/>
            <a:r>
              <a:rPr lang="en-US" altLang="zh-CN" dirty="0" smtClean="0"/>
              <a:t>Dropbox</a:t>
            </a:r>
          </a:p>
          <a:p>
            <a:pPr lvl="1"/>
            <a:r>
              <a:rPr lang="en-US" altLang="zh-CN" dirty="0" err="1" smtClean="0"/>
              <a:t>OneDrive</a:t>
            </a:r>
            <a:endParaRPr lang="en-US" altLang="zh-CN" dirty="0" smtClean="0"/>
          </a:p>
          <a:p>
            <a:pPr lvl="1"/>
            <a:r>
              <a:rPr lang="en-US" altLang="zh-CN" dirty="0" err="1" smtClean="0"/>
              <a:t>iCloud</a:t>
            </a:r>
            <a:r>
              <a:rPr lang="en-US" altLang="zh-CN" dirty="0" smtClean="0"/>
              <a:t> Drive</a:t>
            </a:r>
          </a:p>
          <a:p>
            <a:pPr lvl="1"/>
            <a:r>
              <a:rPr lang="en-US" altLang="zh-CN" dirty="0" smtClean="0"/>
              <a:t>Google Drive</a:t>
            </a:r>
          </a:p>
          <a:p>
            <a:pPr lvl="1"/>
            <a:r>
              <a:rPr lang="en-US" altLang="zh-CN" dirty="0" smtClean="0"/>
              <a:t>… …</a:t>
            </a:r>
          </a:p>
          <a:p>
            <a:r>
              <a:rPr lang="en-US" altLang="zh-CN" dirty="0" smtClean="0"/>
              <a:t>Sync data among multiple devices in a timely manner</a:t>
            </a:r>
            <a:endParaRPr lang="zh-CN" altLang="en-US" dirty="0"/>
          </a:p>
        </p:txBody>
      </p:sp>
      <p:pic>
        <p:nvPicPr>
          <p:cNvPr id="4" name="图片 3"/>
          <p:cNvPicPr>
            <a:picLocks noChangeAspect="1"/>
          </p:cNvPicPr>
          <p:nvPr/>
        </p:nvPicPr>
        <p:blipFill>
          <a:blip r:embed="rId3"/>
          <a:stretch>
            <a:fillRect/>
          </a:stretch>
        </p:blipFill>
        <p:spPr>
          <a:xfrm>
            <a:off x="4257677" y="2427422"/>
            <a:ext cx="2262187" cy="682490"/>
          </a:xfrm>
          <a:prstGeom prst="rect">
            <a:avLst/>
          </a:prstGeom>
        </p:spPr>
      </p:pic>
      <p:pic>
        <p:nvPicPr>
          <p:cNvPr id="5" name="图片 4"/>
          <p:cNvPicPr>
            <a:picLocks noChangeAspect="1"/>
          </p:cNvPicPr>
          <p:nvPr/>
        </p:nvPicPr>
        <p:blipFill>
          <a:blip r:embed="rId4"/>
          <a:stretch>
            <a:fillRect/>
          </a:stretch>
        </p:blipFill>
        <p:spPr>
          <a:xfrm>
            <a:off x="5900740" y="3109912"/>
            <a:ext cx="2914650" cy="561975"/>
          </a:xfrm>
          <a:prstGeom prst="rect">
            <a:avLst/>
          </a:prstGeom>
        </p:spPr>
      </p:pic>
      <p:pic>
        <p:nvPicPr>
          <p:cNvPr id="6" name="图片 5"/>
          <p:cNvPicPr>
            <a:picLocks noChangeAspect="1"/>
          </p:cNvPicPr>
          <p:nvPr/>
        </p:nvPicPr>
        <p:blipFill>
          <a:blip r:embed="rId5"/>
          <a:stretch>
            <a:fillRect/>
          </a:stretch>
        </p:blipFill>
        <p:spPr>
          <a:xfrm>
            <a:off x="4257677" y="3369255"/>
            <a:ext cx="1181099" cy="1159882"/>
          </a:xfrm>
          <a:prstGeom prst="rect">
            <a:avLst/>
          </a:prstGeom>
        </p:spPr>
      </p:pic>
      <p:pic>
        <p:nvPicPr>
          <p:cNvPr id="7" name="图片 6"/>
          <p:cNvPicPr>
            <a:picLocks noChangeAspect="1"/>
          </p:cNvPicPr>
          <p:nvPr/>
        </p:nvPicPr>
        <p:blipFill>
          <a:blip r:embed="rId6"/>
          <a:stretch>
            <a:fillRect/>
          </a:stretch>
        </p:blipFill>
        <p:spPr>
          <a:xfrm>
            <a:off x="5643565" y="3949196"/>
            <a:ext cx="2514600" cy="504825"/>
          </a:xfrm>
          <a:prstGeom prst="rect">
            <a:avLst/>
          </a:prstGeom>
        </p:spPr>
      </p:pic>
    </p:spTree>
    <p:extLst>
      <p:ext uri="{BB962C8B-B14F-4D97-AF65-F5344CB8AC3E}">
        <p14:creationId xmlns:p14="http://schemas.microsoft.com/office/powerpoint/2010/main" val="1135976649"/>
      </p:ext>
    </p:extLst>
  </p:cSld>
  <p:clrMapOvr>
    <a:masterClrMapping/>
  </p:clrMapOvr>
  <mc:AlternateContent xmlns:mc="http://schemas.openxmlformats.org/markup-compatibility/2006">
    <mc:Choice xmlns:p14="http://schemas.microsoft.com/office/powerpoint/2010/main" Requires="p14">
      <p:transition spd="slow" p14:dur="2000" advTm="13255"/>
    </mc:Choice>
    <mc:Fallback>
      <p:transition spd="slow" advTm="13255"/>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vert="horz" lIns="91440" tIns="45720" rIns="91440" bIns="45720" rtlCol="0" anchor="ctr">
            <a:normAutofit/>
          </a:bodyPr>
          <a:lstStyle/>
          <a:p>
            <a:r>
              <a:rPr lang="en-US" altLang="zh-CN" sz="3600" dirty="0">
                <a:solidFill>
                  <a:srgbClr val="403B48"/>
                </a:solidFill>
              </a:rPr>
              <a:t>Evaluation </a:t>
            </a:r>
            <a:endParaRPr lang="zh-CN" altLang="en-US" sz="3600" dirty="0">
              <a:solidFill>
                <a:srgbClr val="403B48"/>
              </a:solidFill>
            </a:endParaRPr>
          </a:p>
        </p:txBody>
      </p:sp>
      <p:sp>
        <p:nvSpPr>
          <p:cNvPr id="3" name="内容占位符 2"/>
          <p:cNvSpPr>
            <a:spLocks noGrp="1"/>
          </p:cNvSpPr>
          <p:nvPr>
            <p:ph idx="1"/>
          </p:nvPr>
        </p:nvSpPr>
        <p:spPr>
          <a:xfrm>
            <a:off x="628650" y="1825625"/>
            <a:ext cx="8086725" cy="4351338"/>
          </a:xfrm>
        </p:spPr>
        <p:txBody>
          <a:bodyPr>
            <a:normAutofit lnSpcReduction="10000"/>
          </a:bodyPr>
          <a:lstStyle/>
          <a:p>
            <a:r>
              <a:rPr lang="en-US" altLang="zh-CN" dirty="0" smtClean="0"/>
              <a:t>Experiment setup</a:t>
            </a:r>
          </a:p>
          <a:p>
            <a:pPr lvl="1"/>
            <a:r>
              <a:rPr lang="en-US" altLang="zh-CN" dirty="0" smtClean="0"/>
              <a:t>PC: Amazon EC2 m4.xlarge (4 </a:t>
            </a:r>
            <a:r>
              <a:rPr lang="en-US" altLang="zh-CN" dirty="0" err="1" smtClean="0"/>
              <a:t>vCPU</a:t>
            </a:r>
            <a:r>
              <a:rPr lang="en-US" altLang="zh-CN" dirty="0" smtClean="0"/>
              <a:t>, Intel Xeon E5-2676, 16GB DRAM), Ubuntu 14.04 (kernel 3.13)</a:t>
            </a:r>
          </a:p>
          <a:p>
            <a:pPr lvl="1"/>
            <a:r>
              <a:rPr lang="en-US" altLang="zh-CN" dirty="0" smtClean="0"/>
              <a:t>Mobile: Samsung Galaxy Note3 sn9009, android 4.3 (kernel 3.4)</a:t>
            </a:r>
          </a:p>
          <a:p>
            <a:pPr lvl="1"/>
            <a:endParaRPr lang="en-US" altLang="zh-CN" dirty="0" smtClean="0"/>
          </a:p>
          <a:p>
            <a:r>
              <a:rPr lang="en-US" altLang="zh-CN" dirty="0" smtClean="0"/>
              <a:t>Traces </a:t>
            </a:r>
          </a:p>
          <a:p>
            <a:pPr lvl="1"/>
            <a:r>
              <a:rPr lang="en-US" altLang="zh-CN" dirty="0" smtClean="0"/>
              <a:t>Append write (40 writes, each ~800KB)</a:t>
            </a:r>
          </a:p>
          <a:p>
            <a:pPr lvl="1"/>
            <a:r>
              <a:rPr lang="en-US" altLang="zh-CN" dirty="0" smtClean="0"/>
              <a:t>Random write (40 writes, each 1010 bytes)</a:t>
            </a:r>
          </a:p>
          <a:p>
            <a:pPr lvl="1"/>
            <a:r>
              <a:rPr lang="en-US" altLang="zh-CN" dirty="0" smtClean="0"/>
              <a:t>Word edit (saved 61 times, 12.1~16.7MB)</a:t>
            </a:r>
          </a:p>
          <a:p>
            <a:pPr lvl="1"/>
            <a:r>
              <a:rPr lang="en-US" altLang="zh-CN" dirty="0" err="1" smtClean="0"/>
              <a:t>WeChat</a:t>
            </a:r>
            <a:r>
              <a:rPr lang="en-US" altLang="zh-CN" dirty="0" smtClean="0"/>
              <a:t> </a:t>
            </a:r>
            <a:r>
              <a:rPr lang="en-US" altLang="zh-CN" dirty="0" smtClean="0"/>
              <a:t>SQLite (modified 373 times, 131~137MB)</a:t>
            </a:r>
          </a:p>
          <a:p>
            <a:endParaRPr lang="zh-CN" altLang="en-US" dirty="0"/>
          </a:p>
        </p:txBody>
      </p:sp>
    </p:spTree>
    <p:extLst>
      <p:ext uri="{BB962C8B-B14F-4D97-AF65-F5344CB8AC3E}">
        <p14:creationId xmlns:p14="http://schemas.microsoft.com/office/powerpoint/2010/main" val="578587450"/>
      </p:ext>
    </p:extLst>
  </p:cSld>
  <p:clrMapOvr>
    <a:masterClrMapping/>
  </p:clrMapOvr>
  <mc:AlternateContent xmlns:mc="http://schemas.openxmlformats.org/markup-compatibility/2006">
    <mc:Choice xmlns:p14="http://schemas.microsoft.com/office/powerpoint/2010/main" Requires="p14">
      <p:transition spd="slow" p14:dur="2000" advTm="997"/>
    </mc:Choice>
    <mc:Fallback>
      <p:transition spd="slow" advTm="997"/>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vert="horz" lIns="91440" tIns="45720" rIns="91440" bIns="45720" rtlCol="0" anchor="ctr">
            <a:normAutofit/>
          </a:bodyPr>
          <a:lstStyle/>
          <a:p>
            <a:r>
              <a:rPr lang="en-US" altLang="zh-CN" sz="3600" dirty="0" smtClean="0">
                <a:solidFill>
                  <a:srgbClr val="403B48"/>
                </a:solidFill>
              </a:rPr>
              <a:t>CPU consumption</a:t>
            </a:r>
            <a:endParaRPr lang="zh-CN" altLang="en-US" sz="3600" dirty="0">
              <a:solidFill>
                <a:srgbClr val="403B48"/>
              </a:solidFill>
            </a:endParaRPr>
          </a:p>
        </p:txBody>
      </p:sp>
      <p:sp>
        <p:nvSpPr>
          <p:cNvPr id="5" name="文本框 4"/>
          <p:cNvSpPr txBox="1"/>
          <p:nvPr/>
        </p:nvSpPr>
        <p:spPr>
          <a:xfrm>
            <a:off x="7344909" y="5786041"/>
            <a:ext cx="1756229" cy="400110"/>
          </a:xfrm>
          <a:prstGeom prst="rect">
            <a:avLst/>
          </a:prstGeom>
          <a:noFill/>
        </p:spPr>
        <p:txBody>
          <a:bodyPr wrap="square" rtlCol="0">
            <a:spAutoFit/>
          </a:bodyPr>
          <a:lstStyle/>
          <a:p>
            <a:r>
              <a:rPr lang="en-US" altLang="zh-CN" sz="2000" dirty="0" smtClean="0"/>
              <a:t>Unit: CPU ticks</a:t>
            </a:r>
            <a:endParaRPr lang="zh-CN" altLang="en-US" sz="2000" dirty="0"/>
          </a:p>
        </p:txBody>
      </p:sp>
      <p:pic>
        <p:nvPicPr>
          <p:cNvPr id="3" name="图片 2"/>
          <p:cNvPicPr>
            <a:picLocks noChangeAspect="1"/>
          </p:cNvPicPr>
          <p:nvPr/>
        </p:nvPicPr>
        <p:blipFill>
          <a:blip r:embed="rId3"/>
          <a:stretch>
            <a:fillRect/>
          </a:stretch>
        </p:blipFill>
        <p:spPr>
          <a:xfrm>
            <a:off x="142876" y="2804747"/>
            <a:ext cx="8958262" cy="2067291"/>
          </a:xfrm>
          <a:prstGeom prst="rect">
            <a:avLst/>
          </a:prstGeom>
        </p:spPr>
      </p:pic>
      <p:pic>
        <p:nvPicPr>
          <p:cNvPr id="4" name="图片 3"/>
          <p:cNvPicPr>
            <a:picLocks noChangeAspect="1"/>
          </p:cNvPicPr>
          <p:nvPr/>
        </p:nvPicPr>
        <p:blipFill>
          <a:blip r:embed="rId4"/>
          <a:stretch>
            <a:fillRect/>
          </a:stretch>
        </p:blipFill>
        <p:spPr>
          <a:xfrm>
            <a:off x="142876" y="4933753"/>
            <a:ext cx="8958262" cy="680894"/>
          </a:xfrm>
          <a:prstGeom prst="rect">
            <a:avLst/>
          </a:prstGeom>
        </p:spPr>
      </p:pic>
      <p:sp>
        <p:nvSpPr>
          <p:cNvPr id="7" name="内容占位符 2"/>
          <p:cNvSpPr>
            <a:spLocks noGrp="1"/>
          </p:cNvSpPr>
          <p:nvPr>
            <p:ph idx="1"/>
          </p:nvPr>
        </p:nvSpPr>
        <p:spPr>
          <a:xfrm>
            <a:off x="628650" y="1825625"/>
            <a:ext cx="8086725" cy="4351338"/>
          </a:xfrm>
        </p:spPr>
        <p:txBody>
          <a:bodyPr>
            <a:normAutofit/>
          </a:bodyPr>
          <a:lstStyle/>
          <a:p>
            <a:r>
              <a:rPr lang="en-US" altLang="zh-CN" dirty="0" smtClean="0"/>
              <a:t>CPU overhead of </a:t>
            </a:r>
            <a:r>
              <a:rPr lang="en-US" altLang="zh-CN" dirty="0" err="1" smtClean="0"/>
              <a:t>DeltaCFS</a:t>
            </a:r>
            <a:r>
              <a:rPr lang="en-US" altLang="zh-CN" dirty="0" smtClean="0"/>
              <a:t> is greatly reduced</a:t>
            </a:r>
            <a:endParaRPr lang="en-US" altLang="zh-CN" dirty="0" smtClean="0"/>
          </a:p>
          <a:p>
            <a:pPr lvl="1"/>
            <a:endParaRPr lang="zh-CN" altLang="en-US" dirty="0"/>
          </a:p>
        </p:txBody>
      </p:sp>
    </p:spTree>
    <p:extLst>
      <p:ext uri="{BB962C8B-B14F-4D97-AF65-F5344CB8AC3E}">
        <p14:creationId xmlns:p14="http://schemas.microsoft.com/office/powerpoint/2010/main" val="3137768631"/>
      </p:ext>
    </p:extLst>
  </p:cSld>
  <p:clrMapOvr>
    <a:masterClrMapping/>
  </p:clrMapOvr>
  <mc:AlternateContent xmlns:mc="http://schemas.openxmlformats.org/markup-compatibility/2006">
    <mc:Choice xmlns:p14="http://schemas.microsoft.com/office/powerpoint/2010/main" Requires="p14">
      <p:transition spd="slow" p14:dur="2000" advTm="8"/>
    </mc:Choice>
    <mc:Fallback>
      <p:transition spd="slow" advTm="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vert="horz" lIns="91440" tIns="45720" rIns="91440" bIns="45720" rtlCol="0" anchor="ctr">
            <a:normAutofit/>
          </a:bodyPr>
          <a:lstStyle/>
          <a:p>
            <a:r>
              <a:rPr lang="en-US" altLang="zh-CN" sz="3600" dirty="0">
                <a:solidFill>
                  <a:srgbClr val="403B48"/>
                </a:solidFill>
              </a:rPr>
              <a:t>Network </a:t>
            </a:r>
            <a:r>
              <a:rPr lang="en-US" altLang="zh-CN" sz="3600" dirty="0" smtClean="0">
                <a:solidFill>
                  <a:srgbClr val="403B48"/>
                </a:solidFill>
              </a:rPr>
              <a:t>traffic – PC </a:t>
            </a:r>
            <a:endParaRPr lang="zh-CN" altLang="en-US" sz="3600" dirty="0">
              <a:solidFill>
                <a:srgbClr val="403B48"/>
              </a:solidFill>
            </a:endParaRPr>
          </a:p>
        </p:txBody>
      </p:sp>
      <p:sp>
        <p:nvSpPr>
          <p:cNvPr id="3" name="内容占位符 2"/>
          <p:cNvSpPr>
            <a:spLocks noGrp="1"/>
          </p:cNvSpPr>
          <p:nvPr>
            <p:ph idx="1"/>
          </p:nvPr>
        </p:nvSpPr>
        <p:spPr/>
        <p:txBody>
          <a:bodyPr/>
          <a:lstStyle/>
          <a:p>
            <a:r>
              <a:rPr lang="en-US" altLang="zh-CN" dirty="0" smtClean="0"/>
              <a:t>Upload traffic is smaller than or </a:t>
            </a:r>
            <a:r>
              <a:rPr lang="en-US" altLang="zh-CN" dirty="0" smtClean="0"/>
              <a:t>similar to other solutions</a:t>
            </a:r>
            <a:endParaRPr lang="en-US" altLang="zh-CN" dirty="0" smtClean="0"/>
          </a:p>
          <a:p>
            <a:r>
              <a:rPr lang="en-US" altLang="zh-CN" dirty="0" smtClean="0"/>
              <a:t>Almost no download traffic</a:t>
            </a:r>
            <a:endParaRPr lang="zh-CN" altLang="en-US" dirty="0"/>
          </a:p>
        </p:txBody>
      </p:sp>
      <p:pic>
        <p:nvPicPr>
          <p:cNvPr id="4" name="图片 3"/>
          <p:cNvPicPr>
            <a:picLocks noChangeAspect="1"/>
          </p:cNvPicPr>
          <p:nvPr/>
        </p:nvPicPr>
        <p:blipFill>
          <a:blip r:embed="rId3"/>
          <a:stretch>
            <a:fillRect/>
          </a:stretch>
        </p:blipFill>
        <p:spPr>
          <a:xfrm>
            <a:off x="130627" y="3330768"/>
            <a:ext cx="4441371" cy="2499360"/>
          </a:xfrm>
          <a:prstGeom prst="rect">
            <a:avLst/>
          </a:prstGeom>
        </p:spPr>
      </p:pic>
      <p:pic>
        <p:nvPicPr>
          <p:cNvPr id="5" name="图片 4"/>
          <p:cNvPicPr>
            <a:picLocks noChangeAspect="1"/>
          </p:cNvPicPr>
          <p:nvPr/>
        </p:nvPicPr>
        <p:blipFill>
          <a:blip r:embed="rId4"/>
          <a:stretch>
            <a:fillRect/>
          </a:stretch>
        </p:blipFill>
        <p:spPr>
          <a:xfrm>
            <a:off x="4691486" y="3330768"/>
            <a:ext cx="4365430" cy="2466296"/>
          </a:xfrm>
          <a:prstGeom prst="rect">
            <a:avLst/>
          </a:prstGeom>
        </p:spPr>
      </p:pic>
      <p:sp>
        <p:nvSpPr>
          <p:cNvPr id="6" name="内容占位符 2"/>
          <p:cNvSpPr txBox="1">
            <a:spLocks/>
          </p:cNvSpPr>
          <p:nvPr/>
        </p:nvSpPr>
        <p:spPr>
          <a:xfrm>
            <a:off x="1582962" y="6036799"/>
            <a:ext cx="2237016" cy="53328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altLang="zh-CN" dirty="0" smtClean="0"/>
              <a:t>Word Trace</a:t>
            </a:r>
            <a:endParaRPr lang="zh-CN" altLang="en-US" dirty="0"/>
          </a:p>
        </p:txBody>
      </p:sp>
      <p:sp>
        <p:nvSpPr>
          <p:cNvPr id="7" name="内容占位符 2"/>
          <p:cNvSpPr txBox="1">
            <a:spLocks/>
          </p:cNvSpPr>
          <p:nvPr/>
        </p:nvSpPr>
        <p:spPr>
          <a:xfrm>
            <a:off x="6278334" y="6036798"/>
            <a:ext cx="2237016" cy="53328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altLang="zh-CN" dirty="0" err="1" smtClean="0"/>
              <a:t>WeChat</a:t>
            </a:r>
            <a:r>
              <a:rPr lang="en-US" altLang="zh-CN" dirty="0" smtClean="0"/>
              <a:t> </a:t>
            </a:r>
            <a:r>
              <a:rPr lang="en-US" altLang="zh-CN" dirty="0" smtClean="0"/>
              <a:t>Trace</a:t>
            </a:r>
            <a:endParaRPr lang="zh-CN" altLang="en-US" dirty="0"/>
          </a:p>
        </p:txBody>
      </p:sp>
    </p:spTree>
    <p:extLst>
      <p:ext uri="{BB962C8B-B14F-4D97-AF65-F5344CB8AC3E}">
        <p14:creationId xmlns:p14="http://schemas.microsoft.com/office/powerpoint/2010/main" val="1812936465"/>
      </p:ext>
    </p:extLst>
  </p:cSld>
  <p:clrMapOvr>
    <a:masterClrMapping/>
  </p:clrMapOvr>
  <mc:AlternateContent xmlns:mc="http://schemas.openxmlformats.org/markup-compatibility/2006" xmlns:p14="http://schemas.microsoft.com/office/powerpoint/2010/main">
    <mc:Choice Requires="p14">
      <p:transition spd="slow" p14:dur="2000" advTm="50892"/>
    </mc:Choice>
    <mc:Fallback xmlns="">
      <p:transition spd="slow" advTm="50892"/>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vert="horz" lIns="91440" tIns="45720" rIns="91440" bIns="45720" rtlCol="0" anchor="ctr">
            <a:normAutofit/>
          </a:bodyPr>
          <a:lstStyle/>
          <a:p>
            <a:r>
              <a:rPr lang="en-US" altLang="zh-CN" sz="3600" dirty="0">
                <a:solidFill>
                  <a:srgbClr val="403B48"/>
                </a:solidFill>
              </a:rPr>
              <a:t>Network </a:t>
            </a:r>
            <a:r>
              <a:rPr lang="en-US" altLang="zh-CN" sz="3600" dirty="0" smtClean="0">
                <a:solidFill>
                  <a:srgbClr val="403B48"/>
                </a:solidFill>
              </a:rPr>
              <a:t>traffic – Mobile </a:t>
            </a:r>
            <a:endParaRPr lang="zh-CN" altLang="en-US" sz="3600" dirty="0">
              <a:solidFill>
                <a:srgbClr val="403B48"/>
              </a:solidFill>
            </a:endParaRPr>
          </a:p>
        </p:txBody>
      </p:sp>
      <p:sp>
        <p:nvSpPr>
          <p:cNvPr id="3" name="内容占位符 2"/>
          <p:cNvSpPr>
            <a:spLocks noGrp="1"/>
          </p:cNvSpPr>
          <p:nvPr>
            <p:ph idx="1"/>
          </p:nvPr>
        </p:nvSpPr>
        <p:spPr/>
        <p:txBody>
          <a:bodyPr/>
          <a:lstStyle/>
          <a:p>
            <a:r>
              <a:rPr lang="en-US" altLang="zh-CN" dirty="0" smtClean="0"/>
              <a:t>Much smaller upload traffic</a:t>
            </a:r>
          </a:p>
          <a:p>
            <a:r>
              <a:rPr lang="en-US" altLang="zh-CN" dirty="0" smtClean="0"/>
              <a:t>Almost no download traffic</a:t>
            </a:r>
            <a:endParaRPr lang="zh-CN" altLang="en-US" dirty="0"/>
          </a:p>
        </p:txBody>
      </p:sp>
      <p:sp>
        <p:nvSpPr>
          <p:cNvPr id="6" name="内容占位符 2"/>
          <p:cNvSpPr txBox="1">
            <a:spLocks/>
          </p:cNvSpPr>
          <p:nvPr/>
        </p:nvSpPr>
        <p:spPr>
          <a:xfrm>
            <a:off x="1582962" y="6079654"/>
            <a:ext cx="2237016" cy="53328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altLang="zh-CN" dirty="0" smtClean="0"/>
              <a:t>Upload traffic</a:t>
            </a:r>
            <a:endParaRPr lang="zh-CN" altLang="en-US" dirty="0"/>
          </a:p>
        </p:txBody>
      </p:sp>
      <p:sp>
        <p:nvSpPr>
          <p:cNvPr id="7" name="内容占位符 2"/>
          <p:cNvSpPr txBox="1">
            <a:spLocks/>
          </p:cNvSpPr>
          <p:nvPr/>
        </p:nvSpPr>
        <p:spPr>
          <a:xfrm>
            <a:off x="5892565" y="6079653"/>
            <a:ext cx="2689440" cy="53328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altLang="zh-CN" dirty="0" smtClean="0"/>
              <a:t>Download traffic</a:t>
            </a:r>
            <a:endParaRPr lang="zh-CN" altLang="en-US" dirty="0"/>
          </a:p>
        </p:txBody>
      </p:sp>
      <p:pic>
        <p:nvPicPr>
          <p:cNvPr id="8" name="图片 7"/>
          <p:cNvPicPr>
            <a:picLocks noChangeAspect="1"/>
          </p:cNvPicPr>
          <p:nvPr/>
        </p:nvPicPr>
        <p:blipFill>
          <a:blip r:embed="rId3"/>
          <a:stretch>
            <a:fillRect/>
          </a:stretch>
        </p:blipFill>
        <p:spPr>
          <a:xfrm>
            <a:off x="200019" y="3443006"/>
            <a:ext cx="8767755" cy="2501711"/>
          </a:xfrm>
          <a:prstGeom prst="rect">
            <a:avLst/>
          </a:prstGeom>
        </p:spPr>
      </p:pic>
    </p:spTree>
    <p:extLst>
      <p:ext uri="{BB962C8B-B14F-4D97-AF65-F5344CB8AC3E}">
        <p14:creationId xmlns:p14="http://schemas.microsoft.com/office/powerpoint/2010/main" val="2916808275"/>
      </p:ext>
    </p:extLst>
  </p:cSld>
  <p:clrMapOvr>
    <a:masterClrMapping/>
  </p:clrMapOvr>
  <mc:AlternateContent xmlns:mc="http://schemas.openxmlformats.org/markup-compatibility/2006" xmlns:p14="http://schemas.microsoft.com/office/powerpoint/2010/main">
    <mc:Choice Requires="p14">
      <p:transition spd="slow" p14:dur="2000" advTm="50892"/>
    </mc:Choice>
    <mc:Fallback xmlns="">
      <p:transition spd="slow" advTm="50892"/>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vert="horz" lIns="91440" tIns="45720" rIns="91440" bIns="45720" rtlCol="0" anchor="ctr">
            <a:normAutofit/>
          </a:bodyPr>
          <a:lstStyle/>
          <a:p>
            <a:r>
              <a:rPr lang="en-US" altLang="zh-CN" sz="3600" dirty="0">
                <a:solidFill>
                  <a:srgbClr val="403B48"/>
                </a:solidFill>
              </a:rPr>
              <a:t>Summary </a:t>
            </a:r>
            <a:endParaRPr lang="zh-CN" altLang="en-US" sz="3600" dirty="0">
              <a:solidFill>
                <a:srgbClr val="403B48"/>
              </a:solidFill>
            </a:endParaRPr>
          </a:p>
        </p:txBody>
      </p:sp>
      <p:sp>
        <p:nvSpPr>
          <p:cNvPr id="3" name="内容占位符 2"/>
          <p:cNvSpPr>
            <a:spLocks noGrp="1"/>
          </p:cNvSpPr>
          <p:nvPr>
            <p:ph idx="1"/>
          </p:nvPr>
        </p:nvSpPr>
        <p:spPr/>
        <p:txBody>
          <a:bodyPr>
            <a:normAutofit/>
          </a:bodyPr>
          <a:lstStyle/>
          <a:p>
            <a:r>
              <a:rPr lang="en-US" altLang="zh-CN" sz="2400" dirty="0" smtClean="0"/>
              <a:t>We pinpoint the problems of Dropbox-like cloud storage services</a:t>
            </a:r>
          </a:p>
          <a:p>
            <a:r>
              <a:rPr lang="en-US" altLang="zh-CN" sz="2400" dirty="0" smtClean="0"/>
              <a:t>We design a novel file sync framework, combining delta sync and NFS-like file RPC</a:t>
            </a:r>
          </a:p>
          <a:p>
            <a:r>
              <a:rPr lang="en-US" altLang="zh-CN" sz="2400" dirty="0" smtClean="0"/>
              <a:t>We design a relation table to adaptively apply different sync approaches based on file update patterns</a:t>
            </a:r>
          </a:p>
          <a:p>
            <a:r>
              <a:rPr lang="en-US" altLang="zh-CN" sz="2400" dirty="0" smtClean="0"/>
              <a:t>We design a lightweight mechanism to guarantee causal </a:t>
            </a:r>
            <a:r>
              <a:rPr lang="en-US" altLang="zh-CN" sz="2400" dirty="0" smtClean="0"/>
              <a:t>consistency</a:t>
            </a:r>
          </a:p>
          <a:p>
            <a:r>
              <a:rPr lang="en-US" altLang="zh-CN" sz="2400" dirty="0" smtClean="0"/>
              <a:t>The source code is available at </a:t>
            </a:r>
            <a:r>
              <a:rPr lang="en-US" altLang="zh-CN" sz="2400" u="sng" dirty="0">
                <a:hlinkClick r:id="rId3"/>
              </a:rPr>
              <a:t>https://</a:t>
            </a:r>
            <a:r>
              <a:rPr lang="en-US" altLang="zh-CN" sz="2400" u="sng" dirty="0" smtClean="0">
                <a:hlinkClick r:id="rId3"/>
              </a:rPr>
              <a:t>github.com/QuanluZhang/DeltaCFS</a:t>
            </a:r>
            <a:endParaRPr lang="en-US" altLang="zh-CN" sz="2400" u="sng" dirty="0" smtClean="0"/>
          </a:p>
          <a:p>
            <a:endParaRPr lang="en-US" altLang="zh-CN" sz="2400" u="sng" dirty="0" smtClean="0"/>
          </a:p>
          <a:p>
            <a:endParaRPr lang="zh-CN" altLang="en-US" sz="2400" dirty="0"/>
          </a:p>
        </p:txBody>
      </p:sp>
    </p:spTree>
    <p:extLst>
      <p:ext uri="{BB962C8B-B14F-4D97-AF65-F5344CB8AC3E}">
        <p14:creationId xmlns:p14="http://schemas.microsoft.com/office/powerpoint/2010/main" val="195066648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28650" y="2622548"/>
            <a:ext cx="7886700" cy="1325563"/>
          </a:xfrm>
        </p:spPr>
        <p:txBody>
          <a:bodyPr/>
          <a:lstStyle/>
          <a:p>
            <a:pPr algn="ctr"/>
            <a:r>
              <a:rPr lang="en-US" altLang="zh-CN" dirty="0" smtClean="0">
                <a:solidFill>
                  <a:srgbClr val="403B48"/>
                </a:solidFill>
              </a:rPr>
              <a:t>Thanks!</a:t>
            </a:r>
            <a:endParaRPr lang="zh-CN" altLang="en-US" dirty="0"/>
          </a:p>
        </p:txBody>
      </p:sp>
    </p:spTree>
    <p:extLst>
      <p:ext uri="{BB962C8B-B14F-4D97-AF65-F5344CB8AC3E}">
        <p14:creationId xmlns:p14="http://schemas.microsoft.com/office/powerpoint/2010/main" val="4042627173"/>
      </p:ext>
    </p:extLst>
  </p:cSld>
  <p:clrMapOvr>
    <a:masterClrMapping/>
  </p:clrMapOvr>
  <mc:AlternateContent xmlns:mc="http://schemas.openxmlformats.org/markup-compatibility/2006" xmlns:p14="http://schemas.microsoft.com/office/powerpoint/2010/main">
    <mc:Choice Requires="p14">
      <p:transition spd="slow" p14:dur="2000" advTm="1044"/>
    </mc:Choice>
    <mc:Fallback xmlns="">
      <p:transition spd="slow" advTm="1044"/>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vert="horz" lIns="91440" tIns="45720" rIns="91440" bIns="45720" rtlCol="0" anchor="ctr">
            <a:normAutofit/>
          </a:bodyPr>
          <a:lstStyle/>
          <a:p>
            <a:r>
              <a:rPr lang="en-US" altLang="zh-CN" sz="3600" dirty="0">
                <a:solidFill>
                  <a:srgbClr val="403B48"/>
                </a:solidFill>
              </a:rPr>
              <a:t>Optimized </a:t>
            </a:r>
            <a:r>
              <a:rPr lang="en-US" altLang="zh-CN" sz="3600" dirty="0" err="1">
                <a:solidFill>
                  <a:srgbClr val="403B48"/>
                </a:solidFill>
              </a:rPr>
              <a:t>rsync</a:t>
            </a:r>
            <a:endParaRPr lang="zh-CN" altLang="en-US" sz="3600" dirty="0">
              <a:solidFill>
                <a:srgbClr val="403B48"/>
              </a:solidFill>
            </a:endParaRPr>
          </a:p>
        </p:txBody>
      </p:sp>
      <p:sp>
        <p:nvSpPr>
          <p:cNvPr id="3" name="内容占位符 2"/>
          <p:cNvSpPr>
            <a:spLocks noGrp="1"/>
          </p:cNvSpPr>
          <p:nvPr>
            <p:ph idx="1"/>
          </p:nvPr>
        </p:nvSpPr>
        <p:spPr/>
        <p:txBody>
          <a:bodyPr/>
          <a:lstStyle/>
          <a:p>
            <a:r>
              <a:rPr lang="en-US" altLang="zh-CN" dirty="0" smtClean="0"/>
              <a:t>Replace strong checksum with bit-wise comparison</a:t>
            </a:r>
            <a:endParaRPr lang="zh-CN" altLang="en-US" dirty="0"/>
          </a:p>
        </p:txBody>
      </p:sp>
      <p:sp>
        <p:nvSpPr>
          <p:cNvPr id="4" name="矩形 3"/>
          <p:cNvSpPr/>
          <p:nvPr/>
        </p:nvSpPr>
        <p:spPr>
          <a:xfrm>
            <a:off x="1285875" y="2971800"/>
            <a:ext cx="5300663" cy="142875"/>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6" name="直接连接符 5"/>
          <p:cNvCxnSpPr>
            <a:stCxn id="4" idx="0"/>
            <a:endCxn id="4" idx="2"/>
          </p:cNvCxnSpPr>
          <p:nvPr/>
        </p:nvCxnSpPr>
        <p:spPr>
          <a:xfrm>
            <a:off x="3936207" y="2971800"/>
            <a:ext cx="0" cy="142875"/>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7" name="直接连接符 6"/>
          <p:cNvCxnSpPr/>
          <p:nvPr/>
        </p:nvCxnSpPr>
        <p:spPr>
          <a:xfrm>
            <a:off x="2628107" y="2967037"/>
            <a:ext cx="0" cy="142875"/>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8" name="直接连接符 7"/>
          <p:cNvCxnSpPr/>
          <p:nvPr/>
        </p:nvCxnSpPr>
        <p:spPr>
          <a:xfrm>
            <a:off x="5244307" y="2970211"/>
            <a:ext cx="0" cy="142875"/>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9" name="内容占位符 2"/>
          <p:cNvSpPr txBox="1">
            <a:spLocks/>
          </p:cNvSpPr>
          <p:nvPr/>
        </p:nvSpPr>
        <p:spPr>
          <a:xfrm>
            <a:off x="1463675" y="3186111"/>
            <a:ext cx="1025525" cy="527052"/>
          </a:xfrm>
          <a:prstGeom prst="rect">
            <a:avLst/>
          </a:prstGeom>
        </p:spPr>
        <p:txBody>
          <a:bodyPr vert="horz" lIns="91440" tIns="45720" rIns="91440" bIns="4572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微软雅黑" panose="020B0503020204020204" pitchFamily="34" charset="-122"/>
                <a:ea typeface="微软雅黑" panose="020B0503020204020204" pitchFamily="34"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微软雅黑" panose="020B0503020204020204" pitchFamily="34" charset="-122"/>
                <a:ea typeface="微软雅黑" panose="020B0503020204020204" pitchFamily="34"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微软雅黑" panose="020B0503020204020204" pitchFamily="34" charset="-122"/>
                <a:ea typeface="微软雅黑" panose="020B0503020204020204" pitchFamily="34" charset="-122"/>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微软雅黑" panose="020B0503020204020204" pitchFamily="34" charset="-122"/>
                <a:ea typeface="微软雅黑" panose="020B0503020204020204" pitchFamily="34" charset="-122"/>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微软雅黑" panose="020B0503020204020204" pitchFamily="34" charset="-122"/>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altLang="zh-CN" sz="2000" dirty="0" smtClean="0"/>
              <a:t>MD5</a:t>
            </a:r>
          </a:p>
          <a:p>
            <a:pPr marL="0" indent="0" algn="ctr">
              <a:buFont typeface="Arial" panose="020B0604020202020204" pitchFamily="34" charset="0"/>
              <a:buNone/>
            </a:pPr>
            <a:r>
              <a:rPr lang="en-US" altLang="zh-CN" sz="2000" dirty="0" smtClean="0"/>
              <a:t>Rolling</a:t>
            </a:r>
            <a:endParaRPr lang="zh-CN" altLang="en-US" sz="2000" dirty="0"/>
          </a:p>
        </p:txBody>
      </p:sp>
      <p:sp>
        <p:nvSpPr>
          <p:cNvPr id="10" name="内容占位符 2"/>
          <p:cNvSpPr txBox="1">
            <a:spLocks/>
          </p:cNvSpPr>
          <p:nvPr/>
        </p:nvSpPr>
        <p:spPr>
          <a:xfrm>
            <a:off x="2811462" y="3186111"/>
            <a:ext cx="1025525" cy="527052"/>
          </a:xfrm>
          <a:prstGeom prst="rect">
            <a:avLst/>
          </a:prstGeom>
        </p:spPr>
        <p:txBody>
          <a:bodyPr vert="horz" lIns="91440" tIns="45720" rIns="91440" bIns="4572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微软雅黑" panose="020B0503020204020204" pitchFamily="34" charset="-122"/>
                <a:ea typeface="微软雅黑" panose="020B0503020204020204" pitchFamily="34"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微软雅黑" panose="020B0503020204020204" pitchFamily="34" charset="-122"/>
                <a:ea typeface="微软雅黑" panose="020B0503020204020204" pitchFamily="34"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微软雅黑" panose="020B0503020204020204" pitchFamily="34" charset="-122"/>
                <a:ea typeface="微软雅黑" panose="020B0503020204020204" pitchFamily="34" charset="-122"/>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微软雅黑" panose="020B0503020204020204" pitchFamily="34" charset="-122"/>
                <a:ea typeface="微软雅黑" panose="020B0503020204020204" pitchFamily="34" charset="-122"/>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微软雅黑" panose="020B0503020204020204" pitchFamily="34" charset="-122"/>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altLang="zh-CN" sz="2000" dirty="0" smtClean="0"/>
              <a:t>MD5</a:t>
            </a:r>
          </a:p>
          <a:p>
            <a:pPr marL="0" indent="0" algn="ctr">
              <a:buFont typeface="Arial" panose="020B0604020202020204" pitchFamily="34" charset="0"/>
              <a:buNone/>
            </a:pPr>
            <a:r>
              <a:rPr lang="en-US" altLang="zh-CN" sz="2000" dirty="0" smtClean="0"/>
              <a:t>Rolling</a:t>
            </a:r>
            <a:endParaRPr lang="zh-CN" altLang="en-US" sz="2000" dirty="0"/>
          </a:p>
        </p:txBody>
      </p:sp>
      <p:sp>
        <p:nvSpPr>
          <p:cNvPr id="11" name="内容占位符 2"/>
          <p:cNvSpPr txBox="1">
            <a:spLocks/>
          </p:cNvSpPr>
          <p:nvPr/>
        </p:nvSpPr>
        <p:spPr>
          <a:xfrm>
            <a:off x="4159249" y="3173410"/>
            <a:ext cx="1025525" cy="527052"/>
          </a:xfrm>
          <a:prstGeom prst="rect">
            <a:avLst/>
          </a:prstGeom>
        </p:spPr>
        <p:txBody>
          <a:bodyPr vert="horz" lIns="91440" tIns="45720" rIns="91440" bIns="4572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微软雅黑" panose="020B0503020204020204" pitchFamily="34" charset="-122"/>
                <a:ea typeface="微软雅黑" panose="020B0503020204020204" pitchFamily="34"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微软雅黑" panose="020B0503020204020204" pitchFamily="34" charset="-122"/>
                <a:ea typeface="微软雅黑" panose="020B0503020204020204" pitchFamily="34"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微软雅黑" panose="020B0503020204020204" pitchFamily="34" charset="-122"/>
                <a:ea typeface="微软雅黑" panose="020B0503020204020204" pitchFamily="34" charset="-122"/>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微软雅黑" panose="020B0503020204020204" pitchFamily="34" charset="-122"/>
                <a:ea typeface="微软雅黑" panose="020B0503020204020204" pitchFamily="34" charset="-122"/>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微软雅黑" panose="020B0503020204020204" pitchFamily="34" charset="-122"/>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altLang="zh-CN" sz="2000" dirty="0" smtClean="0"/>
              <a:t>MD5</a:t>
            </a:r>
          </a:p>
          <a:p>
            <a:pPr marL="0" indent="0" algn="ctr">
              <a:buFont typeface="Arial" panose="020B0604020202020204" pitchFamily="34" charset="0"/>
              <a:buNone/>
            </a:pPr>
            <a:r>
              <a:rPr lang="en-US" altLang="zh-CN" sz="2000" dirty="0" smtClean="0"/>
              <a:t>Rolling</a:t>
            </a:r>
            <a:endParaRPr lang="zh-CN" altLang="en-US" sz="2000" dirty="0"/>
          </a:p>
        </p:txBody>
      </p:sp>
      <p:sp>
        <p:nvSpPr>
          <p:cNvPr id="12" name="内容占位符 2"/>
          <p:cNvSpPr txBox="1">
            <a:spLocks/>
          </p:cNvSpPr>
          <p:nvPr/>
        </p:nvSpPr>
        <p:spPr>
          <a:xfrm>
            <a:off x="5480048" y="3173410"/>
            <a:ext cx="1025525" cy="527052"/>
          </a:xfrm>
          <a:prstGeom prst="rect">
            <a:avLst/>
          </a:prstGeom>
        </p:spPr>
        <p:txBody>
          <a:bodyPr vert="horz" lIns="91440" tIns="45720" rIns="91440" bIns="4572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微软雅黑" panose="020B0503020204020204" pitchFamily="34" charset="-122"/>
                <a:ea typeface="微软雅黑" panose="020B0503020204020204" pitchFamily="34"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微软雅黑" panose="020B0503020204020204" pitchFamily="34" charset="-122"/>
                <a:ea typeface="微软雅黑" panose="020B0503020204020204" pitchFamily="34"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微软雅黑" panose="020B0503020204020204" pitchFamily="34" charset="-122"/>
                <a:ea typeface="微软雅黑" panose="020B0503020204020204" pitchFamily="34" charset="-122"/>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微软雅黑" panose="020B0503020204020204" pitchFamily="34" charset="-122"/>
                <a:ea typeface="微软雅黑" panose="020B0503020204020204" pitchFamily="34" charset="-122"/>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微软雅黑" panose="020B0503020204020204" pitchFamily="34" charset="-122"/>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altLang="zh-CN" sz="2000" dirty="0" smtClean="0"/>
              <a:t>MD5</a:t>
            </a:r>
          </a:p>
          <a:p>
            <a:pPr marL="0" indent="0" algn="ctr">
              <a:buFont typeface="Arial" panose="020B0604020202020204" pitchFamily="34" charset="0"/>
              <a:buNone/>
            </a:pPr>
            <a:r>
              <a:rPr lang="en-US" altLang="zh-CN" sz="2000" dirty="0" smtClean="0"/>
              <a:t>Rolling</a:t>
            </a:r>
            <a:endParaRPr lang="zh-CN" altLang="en-US" sz="2000" dirty="0"/>
          </a:p>
        </p:txBody>
      </p:sp>
      <p:sp>
        <p:nvSpPr>
          <p:cNvPr id="13" name="内容占位符 2"/>
          <p:cNvSpPr txBox="1">
            <a:spLocks/>
          </p:cNvSpPr>
          <p:nvPr/>
        </p:nvSpPr>
        <p:spPr>
          <a:xfrm>
            <a:off x="1463675" y="4259261"/>
            <a:ext cx="1025525" cy="527052"/>
          </a:xfrm>
          <a:prstGeom prst="rect">
            <a:avLst/>
          </a:prstGeom>
        </p:spPr>
        <p:txBody>
          <a:bodyPr vert="horz" lIns="91440" tIns="45720" rIns="91440" bIns="4572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微软雅黑" panose="020B0503020204020204" pitchFamily="34" charset="-122"/>
                <a:ea typeface="微软雅黑" panose="020B0503020204020204" pitchFamily="34"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微软雅黑" panose="020B0503020204020204" pitchFamily="34" charset="-122"/>
                <a:ea typeface="微软雅黑" panose="020B0503020204020204" pitchFamily="34"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微软雅黑" panose="020B0503020204020204" pitchFamily="34" charset="-122"/>
                <a:ea typeface="微软雅黑" panose="020B0503020204020204" pitchFamily="34" charset="-122"/>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微软雅黑" panose="020B0503020204020204" pitchFamily="34" charset="-122"/>
                <a:ea typeface="微软雅黑" panose="020B0503020204020204" pitchFamily="34" charset="-122"/>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微软雅黑" panose="020B0503020204020204" pitchFamily="34" charset="-122"/>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altLang="zh-CN" sz="2000" dirty="0" smtClean="0"/>
              <a:t>MD5</a:t>
            </a:r>
          </a:p>
          <a:p>
            <a:pPr marL="0" indent="0" algn="ctr">
              <a:buFont typeface="Arial" panose="020B0604020202020204" pitchFamily="34" charset="0"/>
              <a:buNone/>
            </a:pPr>
            <a:r>
              <a:rPr lang="en-US" altLang="zh-CN" sz="2000" dirty="0" smtClean="0"/>
              <a:t>Rolling</a:t>
            </a:r>
            <a:endParaRPr lang="zh-CN" altLang="en-US" sz="2000" dirty="0"/>
          </a:p>
        </p:txBody>
      </p:sp>
      <p:sp>
        <p:nvSpPr>
          <p:cNvPr id="14" name="内容占位符 2"/>
          <p:cNvSpPr txBox="1">
            <a:spLocks/>
          </p:cNvSpPr>
          <p:nvPr/>
        </p:nvSpPr>
        <p:spPr>
          <a:xfrm>
            <a:off x="2811462" y="4259261"/>
            <a:ext cx="1025525" cy="527052"/>
          </a:xfrm>
          <a:prstGeom prst="rect">
            <a:avLst/>
          </a:prstGeom>
        </p:spPr>
        <p:txBody>
          <a:bodyPr vert="horz" lIns="91440" tIns="45720" rIns="91440" bIns="4572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微软雅黑" panose="020B0503020204020204" pitchFamily="34" charset="-122"/>
                <a:ea typeface="微软雅黑" panose="020B0503020204020204" pitchFamily="34"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微软雅黑" panose="020B0503020204020204" pitchFamily="34" charset="-122"/>
                <a:ea typeface="微软雅黑" panose="020B0503020204020204" pitchFamily="34"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微软雅黑" panose="020B0503020204020204" pitchFamily="34" charset="-122"/>
                <a:ea typeface="微软雅黑" panose="020B0503020204020204" pitchFamily="34" charset="-122"/>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微软雅黑" panose="020B0503020204020204" pitchFamily="34" charset="-122"/>
                <a:ea typeface="微软雅黑" panose="020B0503020204020204" pitchFamily="34" charset="-122"/>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微软雅黑" panose="020B0503020204020204" pitchFamily="34" charset="-122"/>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altLang="zh-CN" sz="2000" dirty="0" smtClean="0"/>
              <a:t>MD5</a:t>
            </a:r>
          </a:p>
          <a:p>
            <a:pPr marL="0" indent="0" algn="ctr">
              <a:buFont typeface="Arial" panose="020B0604020202020204" pitchFamily="34" charset="0"/>
              <a:buNone/>
            </a:pPr>
            <a:r>
              <a:rPr lang="en-US" altLang="zh-CN" sz="2000" dirty="0" smtClean="0"/>
              <a:t>Rolling</a:t>
            </a:r>
            <a:endParaRPr lang="zh-CN" altLang="en-US" sz="2000" dirty="0"/>
          </a:p>
        </p:txBody>
      </p:sp>
      <p:sp>
        <p:nvSpPr>
          <p:cNvPr id="15" name="内容占位符 2"/>
          <p:cNvSpPr txBox="1">
            <a:spLocks/>
          </p:cNvSpPr>
          <p:nvPr/>
        </p:nvSpPr>
        <p:spPr>
          <a:xfrm>
            <a:off x="4159249" y="4246560"/>
            <a:ext cx="1025525" cy="527052"/>
          </a:xfrm>
          <a:prstGeom prst="rect">
            <a:avLst/>
          </a:prstGeom>
        </p:spPr>
        <p:txBody>
          <a:bodyPr vert="horz" lIns="91440" tIns="45720" rIns="91440" bIns="4572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微软雅黑" panose="020B0503020204020204" pitchFamily="34" charset="-122"/>
                <a:ea typeface="微软雅黑" panose="020B0503020204020204" pitchFamily="34"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微软雅黑" panose="020B0503020204020204" pitchFamily="34" charset="-122"/>
                <a:ea typeface="微软雅黑" panose="020B0503020204020204" pitchFamily="34"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微软雅黑" panose="020B0503020204020204" pitchFamily="34" charset="-122"/>
                <a:ea typeface="微软雅黑" panose="020B0503020204020204" pitchFamily="34" charset="-122"/>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微软雅黑" panose="020B0503020204020204" pitchFamily="34" charset="-122"/>
                <a:ea typeface="微软雅黑" panose="020B0503020204020204" pitchFamily="34" charset="-122"/>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微软雅黑" panose="020B0503020204020204" pitchFamily="34" charset="-122"/>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altLang="zh-CN" sz="2000" dirty="0" smtClean="0"/>
              <a:t>MD5</a:t>
            </a:r>
          </a:p>
          <a:p>
            <a:pPr marL="0" indent="0" algn="ctr">
              <a:buFont typeface="Arial" panose="020B0604020202020204" pitchFamily="34" charset="0"/>
              <a:buNone/>
            </a:pPr>
            <a:r>
              <a:rPr lang="en-US" altLang="zh-CN" sz="2000" dirty="0" smtClean="0"/>
              <a:t>Rolling</a:t>
            </a:r>
            <a:endParaRPr lang="zh-CN" altLang="en-US" sz="2000" dirty="0"/>
          </a:p>
        </p:txBody>
      </p:sp>
      <p:cxnSp>
        <p:nvCxnSpPr>
          <p:cNvPr id="18" name="直接连接符 17"/>
          <p:cNvCxnSpPr/>
          <p:nvPr/>
        </p:nvCxnSpPr>
        <p:spPr>
          <a:xfrm>
            <a:off x="914400" y="3700462"/>
            <a:ext cx="6223000" cy="12701"/>
          </a:xfrm>
          <a:prstGeom prst="line">
            <a:avLst/>
          </a:prstGeom>
          <a:ln w="25400">
            <a:prstDash val="dash"/>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a:xfrm>
            <a:off x="876300" y="4195762"/>
            <a:ext cx="6223000" cy="12701"/>
          </a:xfrm>
          <a:prstGeom prst="line">
            <a:avLst/>
          </a:prstGeom>
          <a:ln w="25400">
            <a:prstDash val="dash"/>
          </a:ln>
        </p:spPr>
        <p:style>
          <a:lnRef idx="1">
            <a:schemeClr val="accent1"/>
          </a:lnRef>
          <a:fillRef idx="0">
            <a:schemeClr val="accent1"/>
          </a:fillRef>
          <a:effectRef idx="0">
            <a:schemeClr val="accent1"/>
          </a:effectRef>
          <a:fontRef idx="minor">
            <a:schemeClr val="tx1"/>
          </a:fontRef>
        </p:style>
      </p:cxnSp>
      <p:sp>
        <p:nvSpPr>
          <p:cNvPr id="20" name="内容占位符 2"/>
          <p:cNvSpPr txBox="1">
            <a:spLocks/>
          </p:cNvSpPr>
          <p:nvPr/>
        </p:nvSpPr>
        <p:spPr>
          <a:xfrm>
            <a:off x="7099300" y="3789363"/>
            <a:ext cx="1219200" cy="3476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微软雅黑" panose="020B0503020204020204" pitchFamily="34" charset="-122"/>
                <a:ea typeface="微软雅黑" panose="020B0503020204020204" pitchFamily="34"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微软雅黑" panose="020B0503020204020204" pitchFamily="34" charset="-122"/>
                <a:ea typeface="微软雅黑" panose="020B0503020204020204" pitchFamily="34"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微软雅黑" panose="020B0503020204020204" pitchFamily="34" charset="-122"/>
                <a:ea typeface="微软雅黑" panose="020B0503020204020204" pitchFamily="34" charset="-122"/>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微软雅黑" panose="020B0503020204020204" pitchFamily="34" charset="-122"/>
                <a:ea typeface="微软雅黑" panose="020B0503020204020204" pitchFamily="34" charset="-122"/>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微软雅黑" panose="020B0503020204020204" pitchFamily="34" charset="-122"/>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altLang="zh-CN" sz="1800" dirty="0" smtClean="0"/>
              <a:t>Network</a:t>
            </a:r>
          </a:p>
        </p:txBody>
      </p:sp>
      <p:sp>
        <p:nvSpPr>
          <p:cNvPr id="21" name="内容占位符 2"/>
          <p:cNvSpPr txBox="1">
            <a:spLocks/>
          </p:cNvSpPr>
          <p:nvPr/>
        </p:nvSpPr>
        <p:spPr>
          <a:xfrm>
            <a:off x="7099300" y="2864642"/>
            <a:ext cx="1219200" cy="3476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微软雅黑" panose="020B0503020204020204" pitchFamily="34" charset="-122"/>
                <a:ea typeface="微软雅黑" panose="020B0503020204020204" pitchFamily="34"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微软雅黑" panose="020B0503020204020204" pitchFamily="34" charset="-122"/>
                <a:ea typeface="微软雅黑" panose="020B0503020204020204" pitchFamily="34"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微软雅黑" panose="020B0503020204020204" pitchFamily="34" charset="-122"/>
                <a:ea typeface="微软雅黑" panose="020B0503020204020204" pitchFamily="34" charset="-122"/>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微软雅黑" panose="020B0503020204020204" pitchFamily="34" charset="-122"/>
                <a:ea typeface="微软雅黑" panose="020B0503020204020204" pitchFamily="34" charset="-122"/>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微软雅黑" panose="020B0503020204020204" pitchFamily="34" charset="-122"/>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altLang="zh-CN" sz="1800" dirty="0" smtClean="0"/>
              <a:t>Server</a:t>
            </a:r>
          </a:p>
        </p:txBody>
      </p:sp>
      <p:sp>
        <p:nvSpPr>
          <p:cNvPr id="22" name="内容占位符 2"/>
          <p:cNvSpPr txBox="1">
            <a:spLocks/>
          </p:cNvSpPr>
          <p:nvPr/>
        </p:nvSpPr>
        <p:spPr>
          <a:xfrm>
            <a:off x="7099300" y="5094283"/>
            <a:ext cx="1219200" cy="3476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微软雅黑" panose="020B0503020204020204" pitchFamily="34" charset="-122"/>
                <a:ea typeface="微软雅黑" panose="020B0503020204020204" pitchFamily="34"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微软雅黑" panose="020B0503020204020204" pitchFamily="34" charset="-122"/>
                <a:ea typeface="微软雅黑" panose="020B0503020204020204" pitchFamily="34"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微软雅黑" panose="020B0503020204020204" pitchFamily="34" charset="-122"/>
                <a:ea typeface="微软雅黑" panose="020B0503020204020204" pitchFamily="34" charset="-122"/>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微软雅黑" panose="020B0503020204020204" pitchFamily="34" charset="-122"/>
                <a:ea typeface="微软雅黑" panose="020B0503020204020204" pitchFamily="34" charset="-122"/>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微软雅黑" panose="020B0503020204020204" pitchFamily="34" charset="-122"/>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altLang="zh-CN" sz="1800" dirty="0" smtClean="0"/>
              <a:t>Client</a:t>
            </a:r>
          </a:p>
        </p:txBody>
      </p:sp>
      <p:sp>
        <p:nvSpPr>
          <p:cNvPr id="23" name="下箭头 22"/>
          <p:cNvSpPr/>
          <p:nvPr/>
        </p:nvSpPr>
        <p:spPr>
          <a:xfrm>
            <a:off x="3836987" y="3789363"/>
            <a:ext cx="322262" cy="3476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矩形 23"/>
          <p:cNvSpPr/>
          <p:nvPr/>
        </p:nvSpPr>
        <p:spPr>
          <a:xfrm>
            <a:off x="1284283" y="4978400"/>
            <a:ext cx="5300663" cy="142875"/>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5" name="直接连接符 24"/>
          <p:cNvCxnSpPr>
            <a:stCxn id="24" idx="0"/>
            <a:endCxn id="24" idx="2"/>
          </p:cNvCxnSpPr>
          <p:nvPr/>
        </p:nvCxnSpPr>
        <p:spPr>
          <a:xfrm>
            <a:off x="3934615" y="4978400"/>
            <a:ext cx="0" cy="142875"/>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6" name="直接连接符 25"/>
          <p:cNvCxnSpPr/>
          <p:nvPr/>
        </p:nvCxnSpPr>
        <p:spPr>
          <a:xfrm>
            <a:off x="2626515" y="4973637"/>
            <a:ext cx="0" cy="142875"/>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a:off x="5242715" y="4976811"/>
            <a:ext cx="0" cy="142875"/>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28" name="矩形 27"/>
          <p:cNvSpPr/>
          <p:nvPr/>
        </p:nvSpPr>
        <p:spPr>
          <a:xfrm>
            <a:off x="1284283" y="5551487"/>
            <a:ext cx="5300663" cy="142875"/>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9" name="直接连接符 28"/>
          <p:cNvCxnSpPr>
            <a:stCxn id="28" idx="0"/>
            <a:endCxn id="28" idx="2"/>
          </p:cNvCxnSpPr>
          <p:nvPr/>
        </p:nvCxnSpPr>
        <p:spPr>
          <a:xfrm>
            <a:off x="3934615" y="5551487"/>
            <a:ext cx="0" cy="142875"/>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30" name="直接连接符 29"/>
          <p:cNvCxnSpPr/>
          <p:nvPr/>
        </p:nvCxnSpPr>
        <p:spPr>
          <a:xfrm>
            <a:off x="2626515" y="5546724"/>
            <a:ext cx="0" cy="142875"/>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31" name="直接连接符 30"/>
          <p:cNvCxnSpPr/>
          <p:nvPr/>
        </p:nvCxnSpPr>
        <p:spPr>
          <a:xfrm>
            <a:off x="5242715" y="5549898"/>
            <a:ext cx="0" cy="142875"/>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32" name="矩形 31"/>
          <p:cNvSpPr/>
          <p:nvPr/>
        </p:nvSpPr>
        <p:spPr>
          <a:xfrm>
            <a:off x="2921000" y="5546724"/>
            <a:ext cx="403224" cy="1428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内容占位符 2"/>
          <p:cNvSpPr txBox="1">
            <a:spLocks/>
          </p:cNvSpPr>
          <p:nvPr/>
        </p:nvSpPr>
        <p:spPr>
          <a:xfrm>
            <a:off x="22226" y="2762249"/>
            <a:ext cx="1219200" cy="66357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微软雅黑" panose="020B0503020204020204" pitchFamily="34" charset="-122"/>
                <a:ea typeface="微软雅黑" panose="020B0503020204020204" pitchFamily="34"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微软雅黑" panose="020B0503020204020204" pitchFamily="34" charset="-122"/>
                <a:ea typeface="微软雅黑" panose="020B0503020204020204" pitchFamily="34"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微软雅黑" panose="020B0503020204020204" pitchFamily="34" charset="-122"/>
                <a:ea typeface="微软雅黑" panose="020B0503020204020204" pitchFamily="34" charset="-122"/>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微软雅黑" panose="020B0503020204020204" pitchFamily="34" charset="-122"/>
                <a:ea typeface="微软雅黑" panose="020B0503020204020204" pitchFamily="34" charset="-122"/>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微软雅黑" panose="020B0503020204020204" pitchFamily="34" charset="-122"/>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altLang="zh-CN" sz="1800" dirty="0" smtClean="0"/>
              <a:t>Old version</a:t>
            </a:r>
          </a:p>
        </p:txBody>
      </p:sp>
      <p:sp>
        <p:nvSpPr>
          <p:cNvPr id="34" name="内容占位符 2"/>
          <p:cNvSpPr txBox="1">
            <a:spLocks/>
          </p:cNvSpPr>
          <p:nvPr/>
        </p:nvSpPr>
        <p:spPr>
          <a:xfrm>
            <a:off x="22226" y="4686295"/>
            <a:ext cx="1219200" cy="66357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微软雅黑" panose="020B0503020204020204" pitchFamily="34" charset="-122"/>
                <a:ea typeface="微软雅黑" panose="020B0503020204020204" pitchFamily="34"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微软雅黑" panose="020B0503020204020204" pitchFamily="34" charset="-122"/>
                <a:ea typeface="微软雅黑" panose="020B0503020204020204" pitchFamily="34"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微软雅黑" panose="020B0503020204020204" pitchFamily="34" charset="-122"/>
                <a:ea typeface="微软雅黑" panose="020B0503020204020204" pitchFamily="34" charset="-122"/>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微软雅黑" panose="020B0503020204020204" pitchFamily="34" charset="-122"/>
                <a:ea typeface="微软雅黑" panose="020B0503020204020204" pitchFamily="34" charset="-122"/>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微软雅黑" panose="020B0503020204020204" pitchFamily="34" charset="-122"/>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altLang="zh-CN" sz="1800" dirty="0" smtClean="0"/>
              <a:t>Old version</a:t>
            </a:r>
          </a:p>
        </p:txBody>
      </p:sp>
      <p:sp>
        <p:nvSpPr>
          <p:cNvPr id="35" name="内容占位符 2"/>
          <p:cNvSpPr txBox="1">
            <a:spLocks/>
          </p:cNvSpPr>
          <p:nvPr/>
        </p:nvSpPr>
        <p:spPr>
          <a:xfrm>
            <a:off x="22226" y="5357811"/>
            <a:ext cx="1219200" cy="66357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微软雅黑" panose="020B0503020204020204" pitchFamily="34" charset="-122"/>
                <a:ea typeface="微软雅黑" panose="020B0503020204020204" pitchFamily="34"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微软雅黑" panose="020B0503020204020204" pitchFamily="34" charset="-122"/>
                <a:ea typeface="微软雅黑" panose="020B0503020204020204" pitchFamily="34"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微软雅黑" panose="020B0503020204020204" pitchFamily="34" charset="-122"/>
                <a:ea typeface="微软雅黑" panose="020B0503020204020204" pitchFamily="34" charset="-122"/>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微软雅黑" panose="020B0503020204020204" pitchFamily="34" charset="-122"/>
                <a:ea typeface="微软雅黑" panose="020B0503020204020204" pitchFamily="34" charset="-122"/>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微软雅黑" panose="020B0503020204020204" pitchFamily="34" charset="-122"/>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altLang="zh-CN" sz="1800" dirty="0" smtClean="0"/>
              <a:t>New version</a:t>
            </a:r>
          </a:p>
        </p:txBody>
      </p:sp>
      <p:sp>
        <p:nvSpPr>
          <p:cNvPr id="36" name="左大括号 35"/>
          <p:cNvSpPr/>
          <p:nvPr/>
        </p:nvSpPr>
        <p:spPr>
          <a:xfrm rot="16200000">
            <a:off x="1806741" y="5295274"/>
            <a:ext cx="293686" cy="1345861"/>
          </a:xfrm>
          <a:prstGeom prst="leftBrace">
            <a:avLst/>
          </a:prstGeom>
          <a:ln w="25400"/>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37" name="内容占位符 2"/>
          <p:cNvSpPr txBox="1">
            <a:spLocks/>
          </p:cNvSpPr>
          <p:nvPr/>
        </p:nvSpPr>
        <p:spPr>
          <a:xfrm>
            <a:off x="1463674" y="6288082"/>
            <a:ext cx="1025525" cy="31909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微软雅黑" panose="020B0503020204020204" pitchFamily="34" charset="-122"/>
                <a:ea typeface="微软雅黑" panose="020B0503020204020204" pitchFamily="34"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微软雅黑" panose="020B0503020204020204" pitchFamily="34" charset="-122"/>
                <a:ea typeface="微软雅黑" panose="020B0503020204020204" pitchFamily="34"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微软雅黑" panose="020B0503020204020204" pitchFamily="34" charset="-122"/>
                <a:ea typeface="微软雅黑" panose="020B0503020204020204" pitchFamily="34" charset="-122"/>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微软雅黑" panose="020B0503020204020204" pitchFamily="34" charset="-122"/>
                <a:ea typeface="微软雅黑" panose="020B0503020204020204" pitchFamily="34" charset="-122"/>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微软雅黑" panose="020B0503020204020204" pitchFamily="34" charset="-122"/>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altLang="zh-CN" sz="1400" dirty="0" smtClean="0"/>
              <a:t>Rolling</a:t>
            </a:r>
            <a:endParaRPr lang="zh-CN" altLang="en-US" sz="1400" dirty="0"/>
          </a:p>
        </p:txBody>
      </p:sp>
      <p:sp>
        <p:nvSpPr>
          <p:cNvPr id="41" name="内容占位符 2"/>
          <p:cNvSpPr txBox="1">
            <a:spLocks/>
          </p:cNvSpPr>
          <p:nvPr/>
        </p:nvSpPr>
        <p:spPr>
          <a:xfrm>
            <a:off x="5480048" y="4245767"/>
            <a:ext cx="1025525" cy="527052"/>
          </a:xfrm>
          <a:prstGeom prst="rect">
            <a:avLst/>
          </a:prstGeom>
        </p:spPr>
        <p:txBody>
          <a:bodyPr vert="horz" lIns="91440" tIns="45720" rIns="91440" bIns="4572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微软雅黑" panose="020B0503020204020204" pitchFamily="34" charset="-122"/>
                <a:ea typeface="微软雅黑" panose="020B0503020204020204" pitchFamily="34"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微软雅黑" panose="020B0503020204020204" pitchFamily="34" charset="-122"/>
                <a:ea typeface="微软雅黑" panose="020B0503020204020204" pitchFamily="34"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微软雅黑" panose="020B0503020204020204" pitchFamily="34" charset="-122"/>
                <a:ea typeface="微软雅黑" panose="020B0503020204020204" pitchFamily="34" charset="-122"/>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微软雅黑" panose="020B0503020204020204" pitchFamily="34" charset="-122"/>
                <a:ea typeface="微软雅黑" panose="020B0503020204020204" pitchFamily="34" charset="-122"/>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微软雅黑" panose="020B0503020204020204" pitchFamily="34" charset="-122"/>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altLang="zh-CN" sz="2000" dirty="0" smtClean="0"/>
              <a:t>MD5</a:t>
            </a:r>
          </a:p>
          <a:p>
            <a:pPr marL="0" indent="0" algn="ctr">
              <a:buFont typeface="Arial" panose="020B0604020202020204" pitchFamily="34" charset="0"/>
              <a:buNone/>
            </a:pPr>
            <a:r>
              <a:rPr lang="en-US" altLang="zh-CN" sz="2000" dirty="0" smtClean="0"/>
              <a:t>Rolling</a:t>
            </a:r>
            <a:endParaRPr lang="zh-CN" altLang="en-US" sz="2000" dirty="0"/>
          </a:p>
        </p:txBody>
      </p:sp>
      <p:cxnSp>
        <p:nvCxnSpPr>
          <p:cNvPr id="42" name="直接连接符 41"/>
          <p:cNvCxnSpPr/>
          <p:nvPr/>
        </p:nvCxnSpPr>
        <p:spPr>
          <a:xfrm>
            <a:off x="876300" y="4194969"/>
            <a:ext cx="6223000" cy="12701"/>
          </a:xfrm>
          <a:prstGeom prst="line">
            <a:avLst/>
          </a:prstGeom>
          <a:ln w="25400">
            <a:prstDash val="dash"/>
          </a:ln>
        </p:spPr>
        <p:style>
          <a:lnRef idx="1">
            <a:schemeClr val="accent1"/>
          </a:lnRef>
          <a:fillRef idx="0">
            <a:schemeClr val="accent1"/>
          </a:fillRef>
          <a:effectRef idx="0">
            <a:schemeClr val="accent1"/>
          </a:effectRef>
          <a:fontRef idx="minor">
            <a:schemeClr val="tx1"/>
          </a:fontRef>
        </p:style>
      </p:cxnSp>
      <p:sp>
        <p:nvSpPr>
          <p:cNvPr id="43" name="矩形 42"/>
          <p:cNvSpPr/>
          <p:nvPr/>
        </p:nvSpPr>
        <p:spPr>
          <a:xfrm>
            <a:off x="1280653" y="4245767"/>
            <a:ext cx="5304293" cy="2101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501976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up)">
                                      <p:cBhvr>
                                        <p:cTn id="7" dur="500"/>
                                        <p:tgtEl>
                                          <p:spTgt spid="23"/>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41"/>
                                        </p:tgtEl>
                                        <p:attrNameLst>
                                          <p:attrName>style.visibility</p:attrName>
                                        </p:attrNameLst>
                                      </p:cBhvr>
                                      <p:to>
                                        <p:strVal val="visible"/>
                                      </p:to>
                                    </p:set>
                                    <p:animEffect transition="in" filter="wipe(up)">
                                      <p:cBhvr>
                                        <p:cTn id="11" dur="500"/>
                                        <p:tgtEl>
                                          <p:spTgt spid="41"/>
                                        </p:tgtEl>
                                      </p:cBhvr>
                                    </p:animEffect>
                                  </p:childTnLst>
                                </p:cTn>
                              </p:par>
                              <p:par>
                                <p:cTn id="12" presetID="22" presetClass="entr" presetSubtype="1" fill="hold" grpId="0" nodeType="withEffect">
                                  <p:stCondLst>
                                    <p:cond delay="0"/>
                                  </p:stCondLst>
                                  <p:childTnLst>
                                    <p:set>
                                      <p:cBhvr>
                                        <p:cTn id="13" dur="1" fill="hold">
                                          <p:stCondLst>
                                            <p:cond delay="0"/>
                                          </p:stCondLst>
                                        </p:cTn>
                                        <p:tgtEl>
                                          <p:spTgt spid="13"/>
                                        </p:tgtEl>
                                        <p:attrNameLst>
                                          <p:attrName>style.visibility</p:attrName>
                                        </p:attrNameLst>
                                      </p:cBhvr>
                                      <p:to>
                                        <p:strVal val="visible"/>
                                      </p:to>
                                    </p:set>
                                    <p:animEffect transition="in" filter="wipe(up)">
                                      <p:cBhvr>
                                        <p:cTn id="14" dur="500"/>
                                        <p:tgtEl>
                                          <p:spTgt spid="13"/>
                                        </p:tgtEl>
                                      </p:cBhvr>
                                    </p:animEffect>
                                  </p:childTnLst>
                                </p:cTn>
                              </p:par>
                              <p:par>
                                <p:cTn id="15" presetID="22" presetClass="entr" presetSubtype="1" fill="hold" grpId="0" nodeType="with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wipe(up)">
                                      <p:cBhvr>
                                        <p:cTn id="17" dur="500"/>
                                        <p:tgtEl>
                                          <p:spTgt spid="14"/>
                                        </p:tgtEl>
                                      </p:cBhvr>
                                    </p:animEffect>
                                  </p:childTnLst>
                                </p:cTn>
                              </p:par>
                              <p:par>
                                <p:cTn id="18" presetID="22" presetClass="entr" presetSubtype="1" fill="hold" grpId="0" nodeType="withEffect">
                                  <p:stCondLst>
                                    <p:cond delay="0"/>
                                  </p:stCondLst>
                                  <p:childTnLst>
                                    <p:set>
                                      <p:cBhvr>
                                        <p:cTn id="19" dur="1" fill="hold">
                                          <p:stCondLst>
                                            <p:cond delay="0"/>
                                          </p:stCondLst>
                                        </p:cTn>
                                        <p:tgtEl>
                                          <p:spTgt spid="15"/>
                                        </p:tgtEl>
                                        <p:attrNameLst>
                                          <p:attrName>style.visibility</p:attrName>
                                        </p:attrNameLst>
                                      </p:cBhvr>
                                      <p:to>
                                        <p:strVal val="visible"/>
                                      </p:to>
                                    </p:set>
                                    <p:animEffect transition="in" filter="wipe(up)">
                                      <p:cBhvr>
                                        <p:cTn id="20" dur="500"/>
                                        <p:tgtEl>
                                          <p:spTgt spid="15"/>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24"/>
                                        </p:tgtEl>
                                        <p:attrNameLst>
                                          <p:attrName>style.visibility</p:attrName>
                                        </p:attrNameLst>
                                      </p:cBhvr>
                                      <p:to>
                                        <p:strVal val="visible"/>
                                      </p:to>
                                    </p:set>
                                    <p:animEffect transition="in" filter="wipe(left)">
                                      <p:cBhvr>
                                        <p:cTn id="25" dur="500"/>
                                        <p:tgtEl>
                                          <p:spTgt spid="24"/>
                                        </p:tgtEl>
                                      </p:cBhvr>
                                    </p:animEffect>
                                  </p:childTnLst>
                                </p:cTn>
                              </p:par>
                              <p:par>
                                <p:cTn id="26" presetID="22" presetClass="entr" presetSubtype="8" fill="hold" nodeType="withEffect">
                                  <p:stCondLst>
                                    <p:cond delay="0"/>
                                  </p:stCondLst>
                                  <p:childTnLst>
                                    <p:set>
                                      <p:cBhvr>
                                        <p:cTn id="27" dur="1" fill="hold">
                                          <p:stCondLst>
                                            <p:cond delay="0"/>
                                          </p:stCondLst>
                                        </p:cTn>
                                        <p:tgtEl>
                                          <p:spTgt spid="25"/>
                                        </p:tgtEl>
                                        <p:attrNameLst>
                                          <p:attrName>style.visibility</p:attrName>
                                        </p:attrNameLst>
                                      </p:cBhvr>
                                      <p:to>
                                        <p:strVal val="visible"/>
                                      </p:to>
                                    </p:set>
                                    <p:animEffect transition="in" filter="wipe(left)">
                                      <p:cBhvr>
                                        <p:cTn id="28" dur="500"/>
                                        <p:tgtEl>
                                          <p:spTgt spid="25"/>
                                        </p:tgtEl>
                                      </p:cBhvr>
                                    </p:animEffect>
                                  </p:childTnLst>
                                </p:cTn>
                              </p:par>
                              <p:par>
                                <p:cTn id="29" presetID="22" presetClass="entr" presetSubtype="8" fill="hold" nodeType="withEffect">
                                  <p:stCondLst>
                                    <p:cond delay="0"/>
                                  </p:stCondLst>
                                  <p:childTnLst>
                                    <p:set>
                                      <p:cBhvr>
                                        <p:cTn id="30" dur="1" fill="hold">
                                          <p:stCondLst>
                                            <p:cond delay="0"/>
                                          </p:stCondLst>
                                        </p:cTn>
                                        <p:tgtEl>
                                          <p:spTgt spid="26"/>
                                        </p:tgtEl>
                                        <p:attrNameLst>
                                          <p:attrName>style.visibility</p:attrName>
                                        </p:attrNameLst>
                                      </p:cBhvr>
                                      <p:to>
                                        <p:strVal val="visible"/>
                                      </p:to>
                                    </p:set>
                                    <p:animEffect transition="in" filter="wipe(left)">
                                      <p:cBhvr>
                                        <p:cTn id="31" dur="500"/>
                                        <p:tgtEl>
                                          <p:spTgt spid="26"/>
                                        </p:tgtEl>
                                      </p:cBhvr>
                                    </p:animEffect>
                                  </p:childTnLst>
                                </p:cTn>
                              </p:par>
                              <p:par>
                                <p:cTn id="32" presetID="22" presetClass="entr" presetSubtype="8" fill="hold" nodeType="withEffect">
                                  <p:stCondLst>
                                    <p:cond delay="0"/>
                                  </p:stCondLst>
                                  <p:childTnLst>
                                    <p:set>
                                      <p:cBhvr>
                                        <p:cTn id="33" dur="1" fill="hold">
                                          <p:stCondLst>
                                            <p:cond delay="0"/>
                                          </p:stCondLst>
                                        </p:cTn>
                                        <p:tgtEl>
                                          <p:spTgt spid="27"/>
                                        </p:tgtEl>
                                        <p:attrNameLst>
                                          <p:attrName>style.visibility</p:attrName>
                                        </p:attrNameLst>
                                      </p:cBhvr>
                                      <p:to>
                                        <p:strVal val="visible"/>
                                      </p:to>
                                    </p:set>
                                    <p:animEffect transition="in" filter="wipe(left)">
                                      <p:cBhvr>
                                        <p:cTn id="34" dur="500"/>
                                        <p:tgtEl>
                                          <p:spTgt spid="27"/>
                                        </p:tgtEl>
                                      </p:cBhvr>
                                    </p:animEffect>
                                  </p:childTnLst>
                                </p:cTn>
                              </p:par>
                              <p:par>
                                <p:cTn id="35" presetID="22" presetClass="entr" presetSubtype="8" fill="hold" grpId="0" nodeType="withEffect">
                                  <p:stCondLst>
                                    <p:cond delay="0"/>
                                  </p:stCondLst>
                                  <p:childTnLst>
                                    <p:set>
                                      <p:cBhvr>
                                        <p:cTn id="36" dur="1" fill="hold">
                                          <p:stCondLst>
                                            <p:cond delay="0"/>
                                          </p:stCondLst>
                                        </p:cTn>
                                        <p:tgtEl>
                                          <p:spTgt spid="34"/>
                                        </p:tgtEl>
                                        <p:attrNameLst>
                                          <p:attrName>style.visibility</p:attrName>
                                        </p:attrNameLst>
                                      </p:cBhvr>
                                      <p:to>
                                        <p:strVal val="visible"/>
                                      </p:to>
                                    </p:set>
                                    <p:animEffect transition="in" filter="wipe(left)">
                                      <p:cBhvr>
                                        <p:cTn id="37" dur="500"/>
                                        <p:tgtEl>
                                          <p:spTgt spid="34"/>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43"/>
                                        </p:tgtEl>
                                        <p:attrNameLst>
                                          <p:attrName>style.visibility</p:attrName>
                                        </p:attrNameLst>
                                      </p:cBhvr>
                                      <p:to>
                                        <p:strVal val="visible"/>
                                      </p:to>
                                    </p:set>
                                    <p:animEffect transition="in" filter="wipe(left)">
                                      <p:cBhvr>
                                        <p:cTn id="42"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5" grpId="0"/>
      <p:bldP spid="23" grpId="0" animBg="1"/>
      <p:bldP spid="24" grpId="0" animBg="1"/>
      <p:bldP spid="34" grpId="0"/>
      <p:bldP spid="41" grpId="0"/>
      <p:bldP spid="43"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vert="horz" lIns="91440" tIns="45720" rIns="91440" bIns="45720" rtlCol="0" anchor="ctr">
            <a:normAutofit/>
          </a:bodyPr>
          <a:lstStyle/>
          <a:p>
            <a:r>
              <a:rPr lang="en-US" altLang="zh-CN" sz="3600" dirty="0" smtClean="0">
                <a:solidFill>
                  <a:srgbClr val="403B48"/>
                </a:solidFill>
              </a:rPr>
              <a:t>Results of reliability tests</a:t>
            </a:r>
            <a:endParaRPr lang="zh-CN" altLang="en-US" sz="3600" dirty="0">
              <a:solidFill>
                <a:srgbClr val="403B48"/>
              </a:solidFill>
            </a:endParaRPr>
          </a:p>
        </p:txBody>
      </p:sp>
      <p:sp>
        <p:nvSpPr>
          <p:cNvPr id="3" name="内容占位符 2"/>
          <p:cNvSpPr>
            <a:spLocks noGrp="1"/>
          </p:cNvSpPr>
          <p:nvPr>
            <p:ph idx="1"/>
          </p:nvPr>
        </p:nvSpPr>
        <p:spPr/>
        <p:txBody>
          <a:bodyPr/>
          <a:lstStyle/>
          <a:p>
            <a:r>
              <a:rPr lang="en-US" altLang="zh-CN" dirty="0" smtClean="0"/>
              <a:t>Detect corrupted and inconsistent data</a:t>
            </a:r>
          </a:p>
          <a:p>
            <a:r>
              <a:rPr lang="en-US" altLang="zh-CN" dirty="0" smtClean="0"/>
              <a:t>Guarantee causal consistency</a:t>
            </a:r>
            <a:endParaRPr lang="zh-CN" altLang="en-US" dirty="0"/>
          </a:p>
        </p:txBody>
      </p:sp>
      <p:pic>
        <p:nvPicPr>
          <p:cNvPr id="4" name="图片 3"/>
          <p:cNvPicPr>
            <a:picLocks noChangeAspect="1"/>
          </p:cNvPicPr>
          <p:nvPr/>
        </p:nvPicPr>
        <p:blipFill>
          <a:blip r:embed="rId2"/>
          <a:stretch>
            <a:fillRect/>
          </a:stretch>
        </p:blipFill>
        <p:spPr>
          <a:xfrm>
            <a:off x="709613" y="3344332"/>
            <a:ext cx="7805737" cy="2599263"/>
          </a:xfrm>
          <a:prstGeom prst="rect">
            <a:avLst/>
          </a:prstGeom>
        </p:spPr>
      </p:pic>
    </p:spTree>
    <p:extLst>
      <p:ext uri="{BB962C8B-B14F-4D97-AF65-F5344CB8AC3E}">
        <p14:creationId xmlns:p14="http://schemas.microsoft.com/office/powerpoint/2010/main" val="1649004245"/>
      </p:ext>
    </p:extLst>
  </p:cSld>
  <p:clrMapOvr>
    <a:masterClrMapping/>
  </p:clrMapOvr>
  <mc:AlternateContent xmlns:mc="http://schemas.openxmlformats.org/markup-compatibility/2006" xmlns:p14="http://schemas.microsoft.com/office/powerpoint/2010/main">
    <mc:Choice Requires="p14">
      <p:transition spd="slow" p14:dur="2000" advTm="50892"/>
    </mc:Choice>
    <mc:Fallback xmlns="">
      <p:transition spd="slow" advTm="50892"/>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3600" dirty="0" smtClean="0">
                <a:solidFill>
                  <a:srgbClr val="403B48"/>
                </a:solidFill>
              </a:rPr>
              <a:t>Cloud-based data sync</a:t>
            </a:r>
            <a:endParaRPr lang="zh-CN" altLang="en-US" sz="3600" dirty="0">
              <a:solidFill>
                <a:srgbClr val="403B48"/>
              </a:solidFill>
            </a:endParaRPr>
          </a:p>
        </p:txBody>
      </p:sp>
      <p:sp>
        <p:nvSpPr>
          <p:cNvPr id="3" name="内容占位符 2"/>
          <p:cNvSpPr>
            <a:spLocks noGrp="1"/>
          </p:cNvSpPr>
          <p:nvPr>
            <p:ph idx="1"/>
          </p:nvPr>
        </p:nvSpPr>
        <p:spPr/>
        <p:txBody>
          <a:bodyPr/>
          <a:lstStyle/>
          <a:p>
            <a:endParaRPr lang="zh-CN" altLang="en-US"/>
          </a:p>
        </p:txBody>
      </p:sp>
      <p:pic>
        <p:nvPicPr>
          <p:cNvPr id="4" name="图片 3"/>
          <p:cNvPicPr>
            <a:picLocks noChangeAspect="1"/>
          </p:cNvPicPr>
          <p:nvPr/>
        </p:nvPicPr>
        <p:blipFill>
          <a:blip r:embed="rId4"/>
          <a:stretch>
            <a:fillRect/>
          </a:stretch>
        </p:blipFill>
        <p:spPr>
          <a:xfrm>
            <a:off x="1708185" y="4585833"/>
            <a:ext cx="563685" cy="1031194"/>
          </a:xfrm>
          <a:prstGeom prst="rect">
            <a:avLst/>
          </a:prstGeom>
        </p:spPr>
      </p:pic>
      <p:pic>
        <p:nvPicPr>
          <p:cNvPr id="5" name="图片 4"/>
          <p:cNvPicPr>
            <a:picLocks noChangeAspect="1"/>
          </p:cNvPicPr>
          <p:nvPr/>
        </p:nvPicPr>
        <p:blipFill>
          <a:blip r:embed="rId5"/>
          <a:stretch>
            <a:fillRect/>
          </a:stretch>
        </p:blipFill>
        <p:spPr>
          <a:xfrm>
            <a:off x="3521781" y="4469719"/>
            <a:ext cx="1694206" cy="1321481"/>
          </a:xfrm>
          <a:prstGeom prst="rect">
            <a:avLst/>
          </a:prstGeom>
        </p:spPr>
      </p:pic>
      <p:pic>
        <p:nvPicPr>
          <p:cNvPr id="6" name="Picture 2" descr="Image result for PC icon"/>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465898" y="4350204"/>
            <a:ext cx="1440996" cy="1440996"/>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Image result for cloud icons"/>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241432" y="1469115"/>
            <a:ext cx="2196848" cy="219685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Image result for file icon"/>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4012490" y="4350204"/>
            <a:ext cx="712788" cy="712788"/>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Image result for file icon"/>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4012490" y="2292905"/>
            <a:ext cx="712788" cy="712788"/>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Image result for file icon"/>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4020456" y="2292905"/>
            <a:ext cx="712788" cy="712788"/>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Image result for file icon"/>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4020456" y="4350204"/>
            <a:ext cx="712788" cy="712788"/>
          </a:xfrm>
          <a:prstGeom prst="rect">
            <a:avLst/>
          </a:prstGeom>
          <a:noFill/>
          <a:extLst>
            <a:ext uri="{909E8E84-426E-40DD-AFC4-6F175D3DCCD1}">
              <a14:hiddenFill xmlns:a14="http://schemas.microsoft.com/office/drawing/2010/main">
                <a:solidFill>
                  <a:srgbClr val="FFFFFF"/>
                </a:solidFill>
              </a14:hiddenFill>
            </a:ext>
          </a:extLst>
        </p:spPr>
      </p:pic>
      <p:cxnSp>
        <p:nvCxnSpPr>
          <p:cNvPr id="12" name="直接箭头连接符 11"/>
          <p:cNvCxnSpPr/>
          <p:nvPr/>
        </p:nvCxnSpPr>
        <p:spPr>
          <a:xfrm flipV="1">
            <a:off x="4368884" y="3236686"/>
            <a:ext cx="7966" cy="1113518"/>
          </a:xfrm>
          <a:prstGeom prst="straightConnector1">
            <a:avLst/>
          </a:prstGeom>
          <a:ln w="25400">
            <a:tailEnd type="triangle" w="lg" len="lg"/>
          </a:ln>
        </p:spPr>
        <p:style>
          <a:lnRef idx="1">
            <a:schemeClr val="accent1"/>
          </a:lnRef>
          <a:fillRef idx="0">
            <a:schemeClr val="accent1"/>
          </a:fillRef>
          <a:effectRef idx="0">
            <a:schemeClr val="accent1"/>
          </a:effectRef>
          <a:fontRef idx="minor">
            <a:schemeClr val="tx1"/>
          </a:fontRef>
        </p:style>
      </p:cxnSp>
      <p:cxnSp>
        <p:nvCxnSpPr>
          <p:cNvPr id="13" name="直接箭头连接符 12"/>
          <p:cNvCxnSpPr>
            <a:endCxn id="6" idx="0"/>
          </p:cNvCxnSpPr>
          <p:nvPr/>
        </p:nvCxnSpPr>
        <p:spPr>
          <a:xfrm>
            <a:off x="5319403" y="3117171"/>
            <a:ext cx="1866993" cy="1233033"/>
          </a:xfrm>
          <a:prstGeom prst="straightConnector1">
            <a:avLst/>
          </a:prstGeom>
          <a:ln w="25400">
            <a:prstDash val="dash"/>
            <a:tailEnd type="triangle" w="lg" len="lg"/>
          </a:ln>
        </p:spPr>
        <p:style>
          <a:lnRef idx="1">
            <a:schemeClr val="accent1"/>
          </a:lnRef>
          <a:fillRef idx="0">
            <a:schemeClr val="accent1"/>
          </a:fillRef>
          <a:effectRef idx="0">
            <a:schemeClr val="accent1"/>
          </a:effectRef>
          <a:fontRef idx="minor">
            <a:schemeClr val="tx1"/>
          </a:fontRef>
        </p:style>
      </p:cxnSp>
      <p:cxnSp>
        <p:nvCxnSpPr>
          <p:cNvPr id="14" name="直接箭头连接符 13"/>
          <p:cNvCxnSpPr/>
          <p:nvPr/>
        </p:nvCxnSpPr>
        <p:spPr>
          <a:xfrm flipH="1">
            <a:off x="1990027" y="3117171"/>
            <a:ext cx="1523789" cy="1352548"/>
          </a:xfrm>
          <a:prstGeom prst="straightConnector1">
            <a:avLst/>
          </a:prstGeom>
          <a:ln w="25400">
            <a:prstDash val="dash"/>
            <a:tailEnd type="triangle" w="lg" len="lg"/>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574559124"/>
      </p:ext>
    </p:extLst>
  </p:cSld>
  <p:clrMapOvr>
    <a:masterClrMapping/>
  </p:clrMapOvr>
  <mc:AlternateContent xmlns:mc="http://schemas.openxmlformats.org/markup-compatibility/2006">
    <mc:Choice xmlns:p14="http://schemas.microsoft.com/office/powerpoint/2010/main" Requires="p14">
      <p:transition spd="slow" p14:dur="2000" advTm="20963"/>
    </mc:Choice>
    <mc:Fallback>
      <p:transition spd="slow" advTm="2096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nodeType="clickEffect">
                                  <p:stCondLst>
                                    <p:cond delay="0"/>
                                  </p:stCondLst>
                                  <p:childTnLst>
                                    <p:animMotion origin="layout" path="M 2.22222E-6 -1.11111E-6 L 2.22222E-6 -0.30301 " pathEditMode="relative" rAng="0" ptsTypes="AA">
                                      <p:cBhvr>
                                        <p:cTn id="6" dur="2000" fill="hold"/>
                                        <p:tgtEl>
                                          <p:spTgt spid="8"/>
                                        </p:tgtEl>
                                        <p:attrNameLst>
                                          <p:attrName>ppt_x</p:attrName>
                                          <p:attrName>ppt_y</p:attrName>
                                        </p:attrNameLst>
                                      </p:cBhvr>
                                      <p:rCtr x="0" y="-15162"/>
                                    </p:animMotion>
                                  </p:childTnLst>
                                </p:cTn>
                              </p:par>
                            </p:childTnLst>
                          </p:cTn>
                        </p:par>
                        <p:par>
                          <p:cTn id="7" fill="hold">
                            <p:stCondLst>
                              <p:cond delay="2000"/>
                            </p:stCondLst>
                            <p:childTnLst>
                              <p:par>
                                <p:cTn id="8" presetID="1" presetClass="entr" presetSubtype="0" fill="hold" nodeType="afterEffect">
                                  <p:stCondLst>
                                    <p:cond delay="0"/>
                                  </p:stCondLst>
                                  <p:childTnLst>
                                    <p:set>
                                      <p:cBhvr>
                                        <p:cTn id="9" dur="1" fill="hold">
                                          <p:stCondLst>
                                            <p:cond delay="0"/>
                                          </p:stCondLst>
                                        </p:cTn>
                                        <p:tgtEl>
                                          <p:spTgt spid="10"/>
                                        </p:tgtEl>
                                        <p:attrNameLst>
                                          <p:attrName>style.visibility</p:attrName>
                                        </p:attrNameLst>
                                      </p:cBhvr>
                                      <p:to>
                                        <p:strVal val="visible"/>
                                      </p:to>
                                    </p:set>
                                  </p:childTnLst>
                                </p:cTn>
                              </p:par>
                              <p:par>
                                <p:cTn id="10" presetID="1" presetClass="entr" presetSubtype="0" fill="hold" nodeType="withEffect">
                                  <p:stCondLst>
                                    <p:cond delay="0"/>
                                  </p:stCondLst>
                                  <p:childTnLst>
                                    <p:set>
                                      <p:cBhvr>
                                        <p:cTn id="11" dur="1" fill="hold">
                                          <p:stCondLst>
                                            <p:cond delay="0"/>
                                          </p:stCondLst>
                                        </p:cTn>
                                        <p:tgtEl>
                                          <p:spTgt spid="9"/>
                                        </p:tgtEl>
                                        <p:attrNameLst>
                                          <p:attrName>style.visibility</p:attrName>
                                        </p:attrNameLst>
                                      </p:cBhvr>
                                      <p:to>
                                        <p:strVal val="visible"/>
                                      </p:to>
                                    </p:set>
                                  </p:childTnLst>
                                </p:cTn>
                              </p:par>
                              <p:par>
                                <p:cTn id="12" presetID="42" presetClass="path" presetSubtype="0" accel="50000" decel="50000" fill="hold" nodeType="withEffect">
                                  <p:stCondLst>
                                    <p:cond delay="0"/>
                                  </p:stCondLst>
                                  <p:childTnLst>
                                    <p:animMotion origin="layout" path="M 4.16667E-6 -1.11111E-6 L 0.30729 0.27824 " pathEditMode="relative" rAng="0" ptsTypes="AA">
                                      <p:cBhvr>
                                        <p:cTn id="13" dur="2000" fill="hold"/>
                                        <p:tgtEl>
                                          <p:spTgt spid="10"/>
                                        </p:tgtEl>
                                        <p:attrNameLst>
                                          <p:attrName>ppt_x</p:attrName>
                                          <p:attrName>ppt_y</p:attrName>
                                        </p:attrNameLst>
                                      </p:cBhvr>
                                      <p:rCtr x="15365" y="13912"/>
                                    </p:animMotion>
                                  </p:childTnLst>
                                </p:cTn>
                              </p:par>
                              <p:par>
                                <p:cTn id="14" presetID="42" presetClass="path" presetSubtype="0" accel="50000" decel="50000" fill="hold" nodeType="withEffect">
                                  <p:stCondLst>
                                    <p:cond delay="0"/>
                                  </p:stCondLst>
                                  <p:childTnLst>
                                    <p:animMotion origin="layout" path="M 2.22222E-6 -1.11111E-6 L -0.25868 0.30995 " pathEditMode="relative" rAng="0" ptsTypes="AA">
                                      <p:cBhvr>
                                        <p:cTn id="15" dur="2000" fill="hold"/>
                                        <p:tgtEl>
                                          <p:spTgt spid="9"/>
                                        </p:tgtEl>
                                        <p:attrNameLst>
                                          <p:attrName>ppt_x</p:attrName>
                                          <p:attrName>ppt_y</p:attrName>
                                        </p:attrNameLst>
                                      </p:cBhvr>
                                      <p:rCtr x="-12934" y="15486"/>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3241798" y="5217993"/>
            <a:ext cx="685803" cy="914400"/>
            <a:chOff x="5243668" y="5479930"/>
            <a:chExt cx="685803" cy="914400"/>
          </a:xfrm>
        </p:grpSpPr>
        <p:sp>
          <p:nvSpPr>
            <p:cNvPr id="38" name="Rectangle 26"/>
            <p:cNvSpPr>
              <a:spLocks noChangeArrowheads="1"/>
            </p:cNvSpPr>
            <p:nvPr/>
          </p:nvSpPr>
          <p:spPr bwMode="auto">
            <a:xfrm>
              <a:off x="5243671" y="5479930"/>
              <a:ext cx="685800" cy="304800"/>
            </a:xfrm>
            <a:prstGeom prst="rect">
              <a:avLst/>
            </a:prstGeom>
            <a:solidFill>
              <a:srgbClr val="CC99FF"/>
            </a:solidFill>
            <a:ln w="9525">
              <a:solidFill>
                <a:schemeClr val="tx1"/>
              </a:solidFill>
              <a:miter lim="800000"/>
              <a:headEnd/>
              <a:tailEnd/>
            </a:ln>
          </p:spPr>
          <p:txBody>
            <a:bodyPr wrap="none" anchor="ct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eaLnBrk="1" hangingPunct="1"/>
              <a:endParaRPr lang="zh-CN" altLang="en-US"/>
            </a:p>
          </p:txBody>
        </p:sp>
        <p:sp>
          <p:nvSpPr>
            <p:cNvPr id="39" name="Rectangle 27"/>
            <p:cNvSpPr>
              <a:spLocks noChangeArrowheads="1"/>
            </p:cNvSpPr>
            <p:nvPr/>
          </p:nvSpPr>
          <p:spPr bwMode="auto">
            <a:xfrm>
              <a:off x="5243668" y="5784730"/>
              <a:ext cx="685800" cy="304800"/>
            </a:xfrm>
            <a:prstGeom prst="rect">
              <a:avLst/>
            </a:prstGeom>
            <a:solidFill>
              <a:srgbClr val="CC99FF"/>
            </a:solidFill>
            <a:ln w="9525">
              <a:solidFill>
                <a:schemeClr val="tx1"/>
              </a:solidFill>
              <a:miter lim="800000"/>
              <a:headEnd/>
              <a:tailEnd/>
            </a:ln>
          </p:spPr>
          <p:txBody>
            <a:bodyPr wrap="none" anchor="ct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eaLnBrk="1" hangingPunct="1"/>
              <a:endParaRPr lang="zh-CN" altLang="en-US"/>
            </a:p>
          </p:txBody>
        </p:sp>
        <p:sp>
          <p:nvSpPr>
            <p:cNvPr id="40" name="Rectangle 28"/>
            <p:cNvSpPr>
              <a:spLocks noChangeArrowheads="1"/>
            </p:cNvSpPr>
            <p:nvPr/>
          </p:nvSpPr>
          <p:spPr bwMode="auto">
            <a:xfrm>
              <a:off x="5243671" y="6089530"/>
              <a:ext cx="685800" cy="304800"/>
            </a:xfrm>
            <a:prstGeom prst="rect">
              <a:avLst/>
            </a:prstGeom>
            <a:solidFill>
              <a:srgbClr val="CC99FF"/>
            </a:solidFill>
            <a:ln w="9525">
              <a:solidFill>
                <a:schemeClr val="tx1"/>
              </a:solidFill>
              <a:miter lim="800000"/>
              <a:headEnd/>
              <a:tailEnd/>
            </a:ln>
          </p:spPr>
          <p:txBody>
            <a:bodyPr wrap="none" anchor="ct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algn="ctr" eaLnBrk="1" hangingPunct="1"/>
              <a:endParaRPr lang="en-US" altLang="zh-CN" sz="1800"/>
            </a:p>
          </p:txBody>
        </p:sp>
      </p:grpSp>
      <p:sp>
        <p:nvSpPr>
          <p:cNvPr id="36" name="Rectangle 27"/>
          <p:cNvSpPr>
            <a:spLocks noChangeArrowheads="1"/>
          </p:cNvSpPr>
          <p:nvPr/>
        </p:nvSpPr>
        <p:spPr bwMode="auto">
          <a:xfrm>
            <a:off x="3241801" y="5512466"/>
            <a:ext cx="685800" cy="304800"/>
          </a:xfrm>
          <a:prstGeom prst="rect">
            <a:avLst/>
          </a:prstGeom>
          <a:solidFill>
            <a:srgbClr val="CC99FF"/>
          </a:solidFill>
          <a:ln w="9525">
            <a:solidFill>
              <a:schemeClr val="tx1"/>
            </a:solidFill>
            <a:miter lim="800000"/>
            <a:headEnd/>
            <a:tailEnd/>
          </a:ln>
        </p:spPr>
        <p:txBody>
          <a:bodyPr wrap="none" anchor="ct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eaLnBrk="1" hangingPunct="1"/>
            <a:endParaRPr lang="zh-CN" altLang="en-US"/>
          </a:p>
        </p:txBody>
      </p:sp>
      <p:sp>
        <p:nvSpPr>
          <p:cNvPr id="2" name="标题 1"/>
          <p:cNvSpPr>
            <a:spLocks noGrp="1"/>
          </p:cNvSpPr>
          <p:nvPr>
            <p:ph type="title"/>
          </p:nvPr>
        </p:nvSpPr>
        <p:spPr/>
        <p:txBody>
          <a:bodyPr>
            <a:normAutofit/>
          </a:bodyPr>
          <a:lstStyle/>
          <a:p>
            <a:r>
              <a:rPr lang="en-US" altLang="zh-CN" sz="3600" dirty="0" smtClean="0">
                <a:solidFill>
                  <a:srgbClr val="403B48"/>
                </a:solidFill>
              </a:rPr>
              <a:t>Existing data sync approaches</a:t>
            </a:r>
            <a:endParaRPr lang="zh-CN" altLang="en-US" sz="3600" dirty="0">
              <a:solidFill>
                <a:srgbClr val="403B48"/>
              </a:solidFill>
            </a:endParaRPr>
          </a:p>
        </p:txBody>
      </p:sp>
      <p:sp>
        <p:nvSpPr>
          <p:cNvPr id="3" name="内容占位符 2"/>
          <p:cNvSpPr>
            <a:spLocks noGrp="1"/>
          </p:cNvSpPr>
          <p:nvPr>
            <p:ph idx="1"/>
          </p:nvPr>
        </p:nvSpPr>
        <p:spPr/>
        <p:txBody>
          <a:bodyPr/>
          <a:lstStyle/>
          <a:p>
            <a:r>
              <a:rPr lang="en-US" altLang="zh-CN" dirty="0" smtClean="0"/>
              <a:t>Whole file data sync (</a:t>
            </a:r>
            <a:r>
              <a:rPr lang="en-US" altLang="zh-CN" dirty="0" err="1" smtClean="0"/>
              <a:t>inotify</a:t>
            </a:r>
            <a:r>
              <a:rPr lang="en-US" altLang="zh-CN" dirty="0"/>
              <a:t>)</a:t>
            </a:r>
            <a:endParaRPr lang="en-US" altLang="zh-CN" dirty="0" smtClean="0"/>
          </a:p>
          <a:p>
            <a:pPr lvl="1"/>
            <a:endParaRPr lang="en-US" altLang="zh-CN" dirty="0" smtClean="0"/>
          </a:p>
          <a:p>
            <a:endParaRPr lang="zh-CN" altLang="en-US" dirty="0"/>
          </a:p>
        </p:txBody>
      </p:sp>
      <p:grpSp>
        <p:nvGrpSpPr>
          <p:cNvPr id="5" name="组合 4"/>
          <p:cNvGrpSpPr/>
          <p:nvPr/>
        </p:nvGrpSpPr>
        <p:grpSpPr>
          <a:xfrm>
            <a:off x="4917163" y="5120821"/>
            <a:ext cx="2702840" cy="1476434"/>
            <a:chOff x="4917163" y="5120821"/>
            <a:chExt cx="2702840" cy="1476434"/>
          </a:xfrm>
        </p:grpSpPr>
        <p:sp>
          <p:nvSpPr>
            <p:cNvPr id="42" name="爆炸形 1 41"/>
            <p:cNvSpPr/>
            <p:nvPr/>
          </p:nvSpPr>
          <p:spPr>
            <a:xfrm>
              <a:off x="4917163" y="5120821"/>
              <a:ext cx="2702840" cy="1476434"/>
            </a:xfrm>
            <a:prstGeom prst="irregularSeal1">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3" name="文本框 42"/>
            <p:cNvSpPr txBox="1"/>
            <p:nvPr/>
          </p:nvSpPr>
          <p:spPr>
            <a:xfrm>
              <a:off x="5338806" y="5609496"/>
              <a:ext cx="1926340" cy="400110"/>
            </a:xfrm>
            <a:prstGeom prst="rect">
              <a:avLst/>
            </a:prstGeom>
            <a:noFill/>
          </p:spPr>
          <p:txBody>
            <a:bodyPr wrap="square" rtlCol="0">
              <a:spAutoFit/>
            </a:bodyPr>
            <a:lstStyle/>
            <a:p>
              <a:r>
                <a:rPr lang="en-US" altLang="zh-CN" sz="2000" dirty="0" smtClean="0">
                  <a:latin typeface="微软雅黑" panose="020B0503020204020204" pitchFamily="34" charset="-122"/>
                  <a:ea typeface="微软雅黑" panose="020B0503020204020204" pitchFamily="34" charset="-122"/>
                </a:rPr>
                <a:t>A lot of traffic</a:t>
              </a:r>
              <a:endParaRPr lang="zh-CN" altLang="en-US" sz="2000" dirty="0">
                <a:latin typeface="微软雅黑" panose="020B0503020204020204" pitchFamily="34" charset="-122"/>
                <a:ea typeface="微软雅黑" panose="020B0503020204020204" pitchFamily="34" charset="-122"/>
              </a:endParaRPr>
            </a:p>
          </p:txBody>
        </p:sp>
      </p:grpSp>
      <p:pic>
        <p:nvPicPr>
          <p:cNvPr id="6" name="Picture 2" descr="“user”的图片搜索结果"/>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93078" y="2849148"/>
            <a:ext cx="1042988" cy="143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26"/>
          <p:cNvSpPr>
            <a:spLocks noChangeArrowheads="1"/>
          </p:cNvSpPr>
          <p:nvPr/>
        </p:nvSpPr>
        <p:spPr bwMode="auto">
          <a:xfrm>
            <a:off x="3244187" y="5217993"/>
            <a:ext cx="685800" cy="304800"/>
          </a:xfrm>
          <a:prstGeom prst="rect">
            <a:avLst/>
          </a:prstGeom>
          <a:solidFill>
            <a:srgbClr val="CC99FF"/>
          </a:solidFill>
          <a:ln w="9525">
            <a:solidFill>
              <a:schemeClr val="tx1"/>
            </a:solidFill>
            <a:miter lim="800000"/>
            <a:headEnd/>
            <a:tailEnd/>
          </a:ln>
        </p:spPr>
        <p:txBody>
          <a:bodyPr wrap="none" anchor="ct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eaLnBrk="1" hangingPunct="1"/>
            <a:endParaRPr lang="zh-CN" altLang="en-US"/>
          </a:p>
        </p:txBody>
      </p:sp>
      <p:sp>
        <p:nvSpPr>
          <p:cNvPr id="9" name="Rectangle 27"/>
          <p:cNvSpPr>
            <a:spLocks noChangeArrowheads="1"/>
          </p:cNvSpPr>
          <p:nvPr/>
        </p:nvSpPr>
        <p:spPr bwMode="auto">
          <a:xfrm>
            <a:off x="3244184" y="5522793"/>
            <a:ext cx="685800" cy="304800"/>
          </a:xfrm>
          <a:prstGeom prst="rect">
            <a:avLst/>
          </a:prstGeom>
          <a:solidFill>
            <a:srgbClr val="CC99FF"/>
          </a:solidFill>
          <a:ln w="9525">
            <a:solidFill>
              <a:schemeClr val="tx1"/>
            </a:solidFill>
            <a:miter lim="800000"/>
            <a:headEnd/>
            <a:tailEnd/>
          </a:ln>
        </p:spPr>
        <p:txBody>
          <a:bodyPr wrap="none" anchor="ct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eaLnBrk="1" hangingPunct="1"/>
            <a:endParaRPr lang="zh-CN" altLang="en-US"/>
          </a:p>
        </p:txBody>
      </p:sp>
      <p:sp>
        <p:nvSpPr>
          <p:cNvPr id="10" name="Rectangle 28"/>
          <p:cNvSpPr>
            <a:spLocks noChangeArrowheads="1"/>
          </p:cNvSpPr>
          <p:nvPr/>
        </p:nvSpPr>
        <p:spPr bwMode="auto">
          <a:xfrm>
            <a:off x="3244187" y="5827593"/>
            <a:ext cx="685800" cy="304800"/>
          </a:xfrm>
          <a:prstGeom prst="rect">
            <a:avLst/>
          </a:prstGeom>
          <a:solidFill>
            <a:srgbClr val="CC99FF"/>
          </a:solidFill>
          <a:ln w="9525">
            <a:solidFill>
              <a:schemeClr val="tx1"/>
            </a:solidFill>
            <a:miter lim="800000"/>
            <a:headEnd/>
            <a:tailEnd/>
          </a:ln>
        </p:spPr>
        <p:txBody>
          <a:bodyPr wrap="none" anchor="ct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algn="ctr" eaLnBrk="1" hangingPunct="1"/>
            <a:endParaRPr lang="en-US" altLang="zh-CN" sz="1800"/>
          </a:p>
        </p:txBody>
      </p:sp>
      <p:sp>
        <p:nvSpPr>
          <p:cNvPr id="11" name="Text Box 51"/>
          <p:cNvSpPr txBox="1">
            <a:spLocks noChangeArrowheads="1"/>
          </p:cNvSpPr>
          <p:nvPr/>
        </p:nvSpPr>
        <p:spPr bwMode="auto">
          <a:xfrm>
            <a:off x="642671" y="5696623"/>
            <a:ext cx="154781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algn="ctr" eaLnBrk="1" hangingPunct="1"/>
            <a:r>
              <a:rPr lang="en-US" altLang="zh-CN" sz="2000" dirty="0">
                <a:latin typeface="微软雅黑" panose="020B0503020204020204" pitchFamily="34" charset="-122"/>
                <a:ea typeface="微软雅黑" panose="020B0503020204020204" pitchFamily="34" charset="-122"/>
              </a:rPr>
              <a:t>Local copy</a:t>
            </a:r>
          </a:p>
        </p:txBody>
      </p:sp>
      <p:sp>
        <p:nvSpPr>
          <p:cNvPr id="12" name="矩形 11"/>
          <p:cNvSpPr/>
          <p:nvPr/>
        </p:nvSpPr>
        <p:spPr>
          <a:xfrm>
            <a:off x="2191673" y="4249618"/>
            <a:ext cx="2122488" cy="1992312"/>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cxnSp>
        <p:nvCxnSpPr>
          <p:cNvPr id="13" name="直接连接符 12"/>
          <p:cNvCxnSpPr/>
          <p:nvPr/>
        </p:nvCxnSpPr>
        <p:spPr>
          <a:xfrm>
            <a:off x="2191673" y="4641730"/>
            <a:ext cx="2100263" cy="1588"/>
          </a:xfrm>
          <a:prstGeom prst="line">
            <a:avLst/>
          </a:prstGeom>
        </p:spPr>
        <p:style>
          <a:lnRef idx="1">
            <a:schemeClr val="accent1"/>
          </a:lnRef>
          <a:fillRef idx="0">
            <a:schemeClr val="accent1"/>
          </a:fillRef>
          <a:effectRef idx="0">
            <a:schemeClr val="accent1"/>
          </a:effectRef>
          <a:fontRef idx="minor">
            <a:schemeClr val="tx1"/>
          </a:fontRef>
        </p:style>
      </p:cxnSp>
      <p:sp>
        <p:nvSpPr>
          <p:cNvPr id="14" name="TextBox 18"/>
          <p:cNvSpPr txBox="1">
            <a:spLocks noChangeArrowheads="1"/>
          </p:cNvSpPr>
          <p:nvPr/>
        </p:nvSpPr>
        <p:spPr bwMode="auto">
          <a:xfrm>
            <a:off x="2880875" y="4191562"/>
            <a:ext cx="66743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eaLnBrk="1" hangingPunct="1"/>
            <a:r>
              <a:rPr lang="en-US" altLang="zh-CN" sz="2800" b="0" dirty="0">
                <a:latin typeface="+mn-lt"/>
                <a:ea typeface="+mn-ea"/>
              </a:rPr>
              <a:t>OS</a:t>
            </a:r>
            <a:endParaRPr lang="zh-CN" altLang="en-US" sz="2800" b="0" dirty="0">
              <a:latin typeface="+mn-lt"/>
              <a:ea typeface="+mn-ea"/>
            </a:endParaRPr>
          </a:p>
        </p:txBody>
      </p:sp>
      <p:sp>
        <p:nvSpPr>
          <p:cNvPr id="15" name="Text Box 51"/>
          <p:cNvSpPr txBox="1">
            <a:spLocks noChangeArrowheads="1"/>
          </p:cNvSpPr>
          <p:nvPr/>
        </p:nvSpPr>
        <p:spPr bwMode="auto">
          <a:xfrm>
            <a:off x="2321848" y="4675068"/>
            <a:ext cx="178439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zh-CN"/>
            </a:defPPr>
            <a:lvl1pPr>
              <a:defRPr sz="2800" b="0"/>
            </a:lvl1pPr>
            <a:lvl2pPr marL="742950" indent="-285750" eaLnBrk="0" hangingPunct="0">
              <a:defRPr sz="2400" b="1">
                <a:latin typeface="Arial Narrow" panose="020B0606020202030204" pitchFamily="34" charset="0"/>
                <a:ea typeface="宋体" panose="02010600030101010101" pitchFamily="2" charset="-122"/>
              </a:defRPr>
            </a:lvl2pPr>
            <a:lvl3pPr marL="1143000" indent="-228600" eaLnBrk="0" hangingPunct="0">
              <a:defRPr sz="2400" b="1">
                <a:latin typeface="Arial Narrow" panose="020B0606020202030204" pitchFamily="34" charset="0"/>
                <a:ea typeface="宋体" panose="02010600030101010101" pitchFamily="2" charset="-122"/>
              </a:defRPr>
            </a:lvl3pPr>
            <a:lvl4pPr marL="1600200" indent="-228600" eaLnBrk="0" hangingPunct="0">
              <a:defRPr sz="2400" b="1">
                <a:latin typeface="Arial Narrow" panose="020B0606020202030204" pitchFamily="34" charset="0"/>
                <a:ea typeface="宋体" panose="02010600030101010101" pitchFamily="2" charset="-122"/>
              </a:defRPr>
            </a:lvl4pPr>
            <a:lvl5pPr marL="2057400" indent="-228600" eaLnBrk="0" hangingPunct="0">
              <a:defRPr sz="2400" b="1">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latin typeface="Arial Narrow" panose="020B0606020202030204" pitchFamily="34" charset="0"/>
                <a:ea typeface="宋体" panose="02010600030101010101" pitchFamily="2" charset="-122"/>
              </a:defRPr>
            </a:lvl9pPr>
          </a:lstStyle>
          <a:p>
            <a:r>
              <a:rPr lang="en-US" altLang="zh-CN" dirty="0"/>
              <a:t>File system</a:t>
            </a:r>
          </a:p>
        </p:txBody>
      </p:sp>
      <p:sp>
        <p:nvSpPr>
          <p:cNvPr id="16" name="Rectangle 32"/>
          <p:cNvSpPr>
            <a:spLocks noChangeArrowheads="1"/>
          </p:cNvSpPr>
          <p:nvPr/>
        </p:nvSpPr>
        <p:spPr bwMode="auto">
          <a:xfrm>
            <a:off x="3244187" y="5641855"/>
            <a:ext cx="685800" cy="95250"/>
          </a:xfrm>
          <a:prstGeom prst="rect">
            <a:avLst/>
          </a:prstGeom>
          <a:solidFill>
            <a:schemeClr val="tx1"/>
          </a:solidFill>
          <a:ln w="9525">
            <a:solidFill>
              <a:schemeClr val="tx1"/>
            </a:solidFill>
            <a:miter lim="800000"/>
            <a:headEnd/>
            <a:tailEnd/>
          </a:ln>
        </p:spPr>
        <p:txBody>
          <a:bodyPr wrap="none" anchor="ct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eaLnBrk="1" hangingPunct="1"/>
            <a:endParaRPr lang="zh-CN" altLang="en-US"/>
          </a:p>
        </p:txBody>
      </p:sp>
      <p:sp>
        <p:nvSpPr>
          <p:cNvPr id="21" name="Text Box 51"/>
          <p:cNvSpPr txBox="1">
            <a:spLocks noChangeArrowheads="1"/>
          </p:cNvSpPr>
          <p:nvPr/>
        </p:nvSpPr>
        <p:spPr bwMode="auto">
          <a:xfrm>
            <a:off x="7251693" y="4854273"/>
            <a:ext cx="163538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algn="ctr" eaLnBrk="1" hangingPunct="1"/>
            <a:r>
              <a:rPr lang="en-US" altLang="zh-CN" sz="2000" dirty="0" smtClean="0">
                <a:latin typeface="微软雅黑" panose="020B0503020204020204" pitchFamily="34" charset="-122"/>
                <a:ea typeface="微软雅黑" panose="020B0503020204020204" pitchFamily="34" charset="-122"/>
              </a:rPr>
              <a:t>Cloud </a:t>
            </a:r>
            <a:r>
              <a:rPr lang="en-US" altLang="zh-CN" sz="2000" dirty="0">
                <a:latin typeface="微软雅黑" panose="020B0503020204020204" pitchFamily="34" charset="-122"/>
                <a:ea typeface="微软雅黑" panose="020B0503020204020204" pitchFamily="34" charset="-122"/>
              </a:rPr>
              <a:t>copy</a:t>
            </a:r>
          </a:p>
        </p:txBody>
      </p:sp>
      <p:sp>
        <p:nvSpPr>
          <p:cNvPr id="22" name="左弧形箭头 21"/>
          <p:cNvSpPr/>
          <p:nvPr/>
        </p:nvSpPr>
        <p:spPr>
          <a:xfrm>
            <a:off x="1487957" y="3412099"/>
            <a:ext cx="622300" cy="1773238"/>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schemeClr val="tx1"/>
              </a:solidFill>
            </a:endParaRPr>
          </a:p>
        </p:txBody>
      </p:sp>
      <p:sp>
        <p:nvSpPr>
          <p:cNvPr id="23" name="Text Box 51"/>
          <p:cNvSpPr txBox="1">
            <a:spLocks noChangeArrowheads="1"/>
          </p:cNvSpPr>
          <p:nvPr/>
        </p:nvSpPr>
        <p:spPr bwMode="auto">
          <a:xfrm>
            <a:off x="514817" y="3347008"/>
            <a:ext cx="137477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zh-CN"/>
            </a:defPPr>
            <a:lvl1pPr>
              <a:defRPr sz="2800" b="0"/>
            </a:lvl1pPr>
            <a:lvl2pPr marL="742950" indent="-285750" eaLnBrk="0" hangingPunct="0">
              <a:defRPr sz="2400" b="1">
                <a:latin typeface="Arial Narrow" panose="020B0606020202030204" pitchFamily="34" charset="0"/>
                <a:ea typeface="宋体" panose="02010600030101010101" pitchFamily="2" charset="-122"/>
              </a:defRPr>
            </a:lvl2pPr>
            <a:lvl3pPr marL="1143000" indent="-228600" eaLnBrk="0" hangingPunct="0">
              <a:defRPr sz="2400" b="1">
                <a:latin typeface="Arial Narrow" panose="020B0606020202030204" pitchFamily="34" charset="0"/>
                <a:ea typeface="宋体" panose="02010600030101010101" pitchFamily="2" charset="-122"/>
              </a:defRPr>
            </a:lvl3pPr>
            <a:lvl4pPr marL="1600200" indent="-228600" eaLnBrk="0" hangingPunct="0">
              <a:defRPr sz="2400" b="1">
                <a:latin typeface="Arial Narrow" panose="020B0606020202030204" pitchFamily="34" charset="0"/>
                <a:ea typeface="宋体" panose="02010600030101010101" pitchFamily="2" charset="-122"/>
              </a:defRPr>
            </a:lvl4pPr>
            <a:lvl5pPr marL="2057400" indent="-228600" eaLnBrk="0" hangingPunct="0">
              <a:defRPr sz="2400" b="1">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latin typeface="Arial Narrow" panose="020B0606020202030204" pitchFamily="34" charset="0"/>
                <a:ea typeface="宋体" panose="02010600030101010101" pitchFamily="2" charset="-122"/>
              </a:defRPr>
            </a:lvl9pPr>
          </a:lstStyle>
          <a:p>
            <a:r>
              <a:rPr lang="en-US" altLang="zh-CN" dirty="0" smtClean="0"/>
              <a:t>Update</a:t>
            </a:r>
            <a:endParaRPr lang="en-US" altLang="zh-CN" dirty="0"/>
          </a:p>
        </p:txBody>
      </p:sp>
      <p:sp>
        <p:nvSpPr>
          <p:cNvPr id="24" name="左弧形箭头 23"/>
          <p:cNvSpPr/>
          <p:nvPr/>
        </p:nvSpPr>
        <p:spPr>
          <a:xfrm rot="10800000">
            <a:off x="4426873" y="3439991"/>
            <a:ext cx="663575" cy="1774825"/>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schemeClr val="tx1"/>
              </a:solidFill>
            </a:endParaRPr>
          </a:p>
        </p:txBody>
      </p:sp>
      <p:sp>
        <p:nvSpPr>
          <p:cNvPr id="25" name="Text Box 51"/>
          <p:cNvSpPr txBox="1">
            <a:spLocks noChangeArrowheads="1"/>
          </p:cNvSpPr>
          <p:nvPr/>
        </p:nvSpPr>
        <p:spPr bwMode="auto">
          <a:xfrm>
            <a:off x="4871584" y="3454160"/>
            <a:ext cx="137477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zh-CN"/>
            </a:defPPr>
            <a:lvl1pPr>
              <a:defRPr sz="2800" b="0"/>
            </a:lvl1pPr>
            <a:lvl2pPr marL="742950" indent="-285750" eaLnBrk="0" hangingPunct="0">
              <a:defRPr sz="2400" b="1">
                <a:latin typeface="Arial Narrow" panose="020B0606020202030204" pitchFamily="34" charset="0"/>
                <a:ea typeface="宋体" panose="02010600030101010101" pitchFamily="2" charset="-122"/>
              </a:defRPr>
            </a:lvl2pPr>
            <a:lvl3pPr marL="1143000" indent="-228600" eaLnBrk="0" hangingPunct="0">
              <a:defRPr sz="2400" b="1">
                <a:latin typeface="Arial Narrow" panose="020B0606020202030204" pitchFamily="34" charset="0"/>
                <a:ea typeface="宋体" panose="02010600030101010101" pitchFamily="2" charset="-122"/>
              </a:defRPr>
            </a:lvl3pPr>
            <a:lvl4pPr marL="1600200" indent="-228600" eaLnBrk="0" hangingPunct="0">
              <a:defRPr sz="2400" b="1">
                <a:latin typeface="Arial Narrow" panose="020B0606020202030204" pitchFamily="34" charset="0"/>
                <a:ea typeface="宋体" panose="02010600030101010101" pitchFamily="2" charset="-122"/>
              </a:defRPr>
            </a:lvl4pPr>
            <a:lvl5pPr marL="2057400" indent="-228600" eaLnBrk="0" hangingPunct="0">
              <a:defRPr sz="2400" b="1">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latin typeface="Arial Narrow" panose="020B0606020202030204" pitchFamily="34" charset="0"/>
                <a:ea typeface="宋体" panose="02010600030101010101" pitchFamily="2" charset="-122"/>
              </a:defRPr>
            </a:lvl9pPr>
          </a:lstStyle>
          <a:p>
            <a:r>
              <a:rPr lang="en-US" altLang="zh-CN" dirty="0" err="1"/>
              <a:t>i</a:t>
            </a:r>
            <a:r>
              <a:rPr lang="en-US" altLang="zh-CN" dirty="0" err="1" smtClean="0"/>
              <a:t>notify</a:t>
            </a:r>
            <a:endParaRPr lang="en-US" altLang="zh-CN" dirty="0"/>
          </a:p>
        </p:txBody>
      </p:sp>
      <p:sp>
        <p:nvSpPr>
          <p:cNvPr id="26" name="Rectangle 26"/>
          <p:cNvSpPr>
            <a:spLocks noChangeArrowheads="1"/>
          </p:cNvSpPr>
          <p:nvPr/>
        </p:nvSpPr>
        <p:spPr bwMode="auto">
          <a:xfrm>
            <a:off x="7553325" y="3640018"/>
            <a:ext cx="685800" cy="304800"/>
          </a:xfrm>
          <a:prstGeom prst="rect">
            <a:avLst/>
          </a:prstGeom>
          <a:solidFill>
            <a:srgbClr val="CC99FF"/>
          </a:solidFill>
          <a:ln w="9525">
            <a:solidFill>
              <a:schemeClr val="tx1"/>
            </a:solidFill>
            <a:miter lim="800000"/>
            <a:headEnd/>
            <a:tailEnd/>
          </a:ln>
        </p:spPr>
        <p:txBody>
          <a:bodyPr wrap="none" anchor="ct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eaLnBrk="1" hangingPunct="1"/>
            <a:endParaRPr lang="zh-CN" altLang="en-US"/>
          </a:p>
        </p:txBody>
      </p:sp>
      <p:sp>
        <p:nvSpPr>
          <p:cNvPr id="27" name="Rectangle 27"/>
          <p:cNvSpPr>
            <a:spLocks noChangeArrowheads="1"/>
          </p:cNvSpPr>
          <p:nvPr/>
        </p:nvSpPr>
        <p:spPr bwMode="auto">
          <a:xfrm>
            <a:off x="7553322" y="3944818"/>
            <a:ext cx="685800" cy="304800"/>
          </a:xfrm>
          <a:prstGeom prst="rect">
            <a:avLst/>
          </a:prstGeom>
          <a:solidFill>
            <a:srgbClr val="CC99FF"/>
          </a:solidFill>
          <a:ln w="9525">
            <a:solidFill>
              <a:schemeClr val="tx1"/>
            </a:solidFill>
            <a:miter lim="800000"/>
            <a:headEnd/>
            <a:tailEnd/>
          </a:ln>
        </p:spPr>
        <p:txBody>
          <a:bodyPr wrap="none" anchor="ct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eaLnBrk="1" hangingPunct="1"/>
            <a:endParaRPr lang="zh-CN" altLang="en-US"/>
          </a:p>
        </p:txBody>
      </p:sp>
      <p:sp>
        <p:nvSpPr>
          <p:cNvPr id="28" name="Rectangle 28"/>
          <p:cNvSpPr>
            <a:spLocks noChangeArrowheads="1"/>
          </p:cNvSpPr>
          <p:nvPr/>
        </p:nvSpPr>
        <p:spPr bwMode="auto">
          <a:xfrm>
            <a:off x="7553325" y="4249618"/>
            <a:ext cx="685800" cy="304800"/>
          </a:xfrm>
          <a:prstGeom prst="rect">
            <a:avLst/>
          </a:prstGeom>
          <a:solidFill>
            <a:srgbClr val="CC99FF"/>
          </a:solidFill>
          <a:ln w="9525">
            <a:solidFill>
              <a:schemeClr val="tx1"/>
            </a:solidFill>
            <a:miter lim="800000"/>
            <a:headEnd/>
            <a:tailEnd/>
          </a:ln>
        </p:spPr>
        <p:txBody>
          <a:bodyPr wrap="none" anchor="ct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algn="ctr" eaLnBrk="1" hangingPunct="1"/>
            <a:endParaRPr lang="en-US" altLang="zh-CN" sz="1800"/>
          </a:p>
        </p:txBody>
      </p:sp>
      <p:sp>
        <p:nvSpPr>
          <p:cNvPr id="32" name="Rectangle 32"/>
          <p:cNvSpPr>
            <a:spLocks noChangeArrowheads="1"/>
          </p:cNvSpPr>
          <p:nvPr/>
        </p:nvSpPr>
        <p:spPr bwMode="auto">
          <a:xfrm>
            <a:off x="3241804" y="5648998"/>
            <a:ext cx="685800" cy="95250"/>
          </a:xfrm>
          <a:prstGeom prst="rect">
            <a:avLst/>
          </a:prstGeom>
          <a:solidFill>
            <a:schemeClr val="tx1"/>
          </a:solidFill>
          <a:ln w="9525">
            <a:solidFill>
              <a:schemeClr val="tx1"/>
            </a:solidFill>
            <a:miter lim="800000"/>
            <a:headEnd/>
            <a:tailEnd/>
          </a:ln>
        </p:spPr>
        <p:txBody>
          <a:bodyPr wrap="none" anchor="ct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eaLnBrk="1" hangingPunct="1"/>
            <a:endParaRPr lang="zh-CN" altLang="en-US"/>
          </a:p>
        </p:txBody>
      </p:sp>
      <p:sp>
        <p:nvSpPr>
          <p:cNvPr id="35" name="Rectangle 26"/>
          <p:cNvSpPr>
            <a:spLocks noChangeArrowheads="1"/>
          </p:cNvSpPr>
          <p:nvPr/>
        </p:nvSpPr>
        <p:spPr bwMode="auto">
          <a:xfrm>
            <a:off x="3241804" y="5207666"/>
            <a:ext cx="685800" cy="304800"/>
          </a:xfrm>
          <a:prstGeom prst="rect">
            <a:avLst/>
          </a:prstGeom>
          <a:solidFill>
            <a:srgbClr val="CC99FF"/>
          </a:solidFill>
          <a:ln w="9525">
            <a:solidFill>
              <a:schemeClr val="tx1"/>
            </a:solidFill>
            <a:miter lim="800000"/>
            <a:headEnd/>
            <a:tailEnd/>
          </a:ln>
        </p:spPr>
        <p:txBody>
          <a:bodyPr wrap="none" anchor="ct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eaLnBrk="1" hangingPunct="1"/>
            <a:endParaRPr lang="zh-CN" altLang="en-US"/>
          </a:p>
        </p:txBody>
      </p:sp>
      <p:sp>
        <p:nvSpPr>
          <p:cNvPr id="37" name="Rectangle 28"/>
          <p:cNvSpPr>
            <a:spLocks noChangeArrowheads="1"/>
          </p:cNvSpPr>
          <p:nvPr/>
        </p:nvSpPr>
        <p:spPr bwMode="auto">
          <a:xfrm>
            <a:off x="3241804" y="5817266"/>
            <a:ext cx="685800" cy="304800"/>
          </a:xfrm>
          <a:prstGeom prst="rect">
            <a:avLst/>
          </a:prstGeom>
          <a:solidFill>
            <a:srgbClr val="CC99FF"/>
          </a:solidFill>
          <a:ln w="9525">
            <a:solidFill>
              <a:schemeClr val="tx1"/>
            </a:solidFill>
            <a:miter lim="800000"/>
            <a:headEnd/>
            <a:tailEnd/>
          </a:ln>
        </p:spPr>
        <p:txBody>
          <a:bodyPr wrap="none" anchor="ct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algn="ctr" eaLnBrk="1" hangingPunct="1"/>
            <a:endParaRPr lang="en-US" altLang="zh-CN" sz="1800"/>
          </a:p>
        </p:txBody>
      </p:sp>
      <p:sp>
        <p:nvSpPr>
          <p:cNvPr id="34" name="圆角矩形 33"/>
          <p:cNvSpPr/>
          <p:nvPr/>
        </p:nvSpPr>
        <p:spPr>
          <a:xfrm>
            <a:off x="3119908" y="3133842"/>
            <a:ext cx="1275969" cy="69181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altLang="zh-CN" sz="2000" dirty="0" smtClean="0"/>
              <a:t>Data Sync App</a:t>
            </a:r>
            <a:endParaRPr lang="zh-CN" altLang="en-US" sz="2000" dirty="0"/>
          </a:p>
        </p:txBody>
      </p:sp>
    </p:spTree>
    <p:custDataLst>
      <p:tags r:id="rId1"/>
    </p:custDataLst>
    <p:extLst>
      <p:ext uri="{BB962C8B-B14F-4D97-AF65-F5344CB8AC3E}">
        <p14:creationId xmlns:p14="http://schemas.microsoft.com/office/powerpoint/2010/main" val="2524886304"/>
      </p:ext>
    </p:extLst>
  </p:cSld>
  <p:clrMapOvr>
    <a:masterClrMapping/>
  </p:clrMapOvr>
  <mc:AlternateContent xmlns:mc="http://schemas.openxmlformats.org/markup-compatibility/2006">
    <mc:Choice xmlns:p14="http://schemas.microsoft.com/office/powerpoint/2010/main" Requires="p14">
      <p:transition spd="slow" p14:dur="2000" advTm="32705"/>
    </mc:Choice>
    <mc:Fallback>
      <p:transition spd="slow" advTm="3270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up)">
                                      <p:cBhvr>
                                        <p:cTn id="7" dur="500"/>
                                        <p:tgtEl>
                                          <p:spTgt spid="22"/>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wipe(left)">
                                      <p:cBhvr>
                                        <p:cTn id="11" dur="500"/>
                                        <p:tgtEl>
                                          <p:spTgt spid="16"/>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wipe(down)">
                                      <p:cBhvr>
                                        <p:cTn id="15" dur="500"/>
                                        <p:tgtEl>
                                          <p:spTgt spid="24"/>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1" nodeType="clickEffect">
                                  <p:stCondLst>
                                    <p:cond delay="0"/>
                                  </p:stCondLst>
                                  <p:childTnLst>
                                    <p:set>
                                      <p:cBhvr>
                                        <p:cTn id="19" dur="1" fill="hold">
                                          <p:stCondLst>
                                            <p:cond delay="0"/>
                                          </p:stCondLst>
                                        </p:cTn>
                                        <p:tgtEl>
                                          <p:spTgt spid="32"/>
                                        </p:tgtEl>
                                        <p:attrNameLst>
                                          <p:attrName>style.visibility</p:attrName>
                                        </p:attrNameLst>
                                      </p:cBhvr>
                                      <p:to>
                                        <p:strVal val="visible"/>
                                      </p:to>
                                    </p:set>
                                  </p:childTnLst>
                                </p:cTn>
                              </p:par>
                            </p:childTnLst>
                          </p:cTn>
                        </p:par>
                        <p:par>
                          <p:cTn id="20" fill="hold">
                            <p:stCondLst>
                              <p:cond delay="0"/>
                            </p:stCondLst>
                            <p:childTnLst>
                              <p:par>
                                <p:cTn id="21" presetID="42" presetClass="path" presetSubtype="0" accel="50000" decel="50000" fill="hold" grpId="0" nodeType="afterEffect">
                                  <p:stCondLst>
                                    <p:cond delay="0"/>
                                  </p:stCondLst>
                                  <p:childTnLst>
                                    <p:animMotion origin="layout" path="M -2.77778E-7 2.96296E-6 L 0.47205 -0.23102 " pathEditMode="relative" rAng="0" ptsTypes="AA">
                                      <p:cBhvr>
                                        <p:cTn id="22" dur="2000" fill="hold"/>
                                        <p:tgtEl>
                                          <p:spTgt spid="32"/>
                                        </p:tgtEl>
                                        <p:attrNameLst>
                                          <p:attrName>ppt_x</p:attrName>
                                          <p:attrName>ppt_y</p:attrName>
                                        </p:attrNameLst>
                                      </p:cBhvr>
                                      <p:rCtr x="23594" y="-11551"/>
                                    </p:animMotion>
                                  </p:childTnLst>
                                </p:cTn>
                              </p:par>
                              <p:par>
                                <p:cTn id="23" presetID="56" presetClass="path" presetSubtype="0" accel="50000" decel="50000" fill="hold" nodeType="withEffect">
                                  <p:stCondLst>
                                    <p:cond delay="0"/>
                                  </p:stCondLst>
                                  <p:childTnLst>
                                    <p:animMotion origin="layout" path="M -3.88889E-6 3.7037E-6 L 0.47153 -0.23033 " pathEditMode="relative" rAng="0" ptsTypes="AA">
                                      <p:cBhvr>
                                        <p:cTn id="24" dur="2000" fill="hold"/>
                                        <p:tgtEl>
                                          <p:spTgt spid="4"/>
                                        </p:tgtEl>
                                        <p:attrNameLst>
                                          <p:attrName>ppt_x</p:attrName>
                                          <p:attrName>ppt_y</p:attrName>
                                        </p:attrNameLst>
                                      </p:cBhvr>
                                      <p:rCtr x="23576" y="-11528"/>
                                    </p:animMotion>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5"/>
                                        </p:tgtEl>
                                        <p:attrNameLst>
                                          <p:attrName>style.visibility</p:attrName>
                                        </p:attrNameLst>
                                      </p:cBhvr>
                                      <p:to>
                                        <p:strVal val="visible"/>
                                      </p:to>
                                    </p:set>
                                    <p:animEffect transition="in" filter="fade">
                                      <p:cBhvr>
                                        <p:cTn id="29" dur="1000"/>
                                        <p:tgtEl>
                                          <p:spTgt spid="5"/>
                                        </p:tgtEl>
                                      </p:cBhvr>
                                    </p:animEffect>
                                    <p:anim calcmode="lin" valueType="num">
                                      <p:cBhvr>
                                        <p:cTn id="30" dur="1000" fill="hold"/>
                                        <p:tgtEl>
                                          <p:spTgt spid="5"/>
                                        </p:tgtEl>
                                        <p:attrNameLst>
                                          <p:attrName>ppt_x</p:attrName>
                                        </p:attrNameLst>
                                      </p:cBhvr>
                                      <p:tavLst>
                                        <p:tav tm="0">
                                          <p:val>
                                            <p:strVal val="#ppt_x"/>
                                          </p:val>
                                        </p:tav>
                                        <p:tav tm="100000">
                                          <p:val>
                                            <p:strVal val="#ppt_x"/>
                                          </p:val>
                                        </p:tav>
                                      </p:tavLst>
                                    </p:anim>
                                    <p:anim calcmode="lin" valueType="num">
                                      <p:cBhvr>
                                        <p:cTn id="31"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2" grpId="0" animBg="1"/>
      <p:bldP spid="24" grpId="0" animBg="1"/>
      <p:bldP spid="32" grpId="0" animBg="1"/>
      <p:bldP spid="32"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vert="horz" lIns="91440" tIns="45720" rIns="91440" bIns="45720" rtlCol="0" anchor="ctr">
            <a:normAutofit/>
          </a:bodyPr>
          <a:lstStyle/>
          <a:p>
            <a:r>
              <a:rPr lang="en-US" altLang="zh-CN" sz="3600" dirty="0">
                <a:solidFill>
                  <a:srgbClr val="403B48"/>
                </a:solidFill>
              </a:rPr>
              <a:t>Existing data sync approaches</a:t>
            </a:r>
            <a:endParaRPr lang="zh-CN" altLang="en-US" sz="3600" dirty="0">
              <a:solidFill>
                <a:srgbClr val="403B48"/>
              </a:solidFill>
            </a:endParaRPr>
          </a:p>
        </p:txBody>
      </p:sp>
      <p:sp>
        <p:nvSpPr>
          <p:cNvPr id="3" name="内容占位符 2"/>
          <p:cNvSpPr>
            <a:spLocks noGrp="1"/>
          </p:cNvSpPr>
          <p:nvPr>
            <p:ph idx="1"/>
          </p:nvPr>
        </p:nvSpPr>
        <p:spPr/>
        <p:txBody>
          <a:bodyPr/>
          <a:lstStyle/>
          <a:p>
            <a:r>
              <a:rPr lang="en-US" altLang="zh-CN" dirty="0" smtClean="0"/>
              <a:t>Delta </a:t>
            </a:r>
            <a:r>
              <a:rPr lang="en-US" altLang="zh-CN" dirty="0" smtClean="0"/>
              <a:t>encoding</a:t>
            </a:r>
            <a:r>
              <a:rPr lang="zh-CN" altLang="en-US" dirty="0" smtClean="0"/>
              <a:t> </a:t>
            </a:r>
            <a:r>
              <a:rPr lang="en-US" altLang="zh-CN" dirty="0" smtClean="0"/>
              <a:t>(</a:t>
            </a:r>
            <a:r>
              <a:rPr lang="en-US" altLang="zh-CN" dirty="0" err="1" smtClean="0"/>
              <a:t>inotify+rsync</a:t>
            </a:r>
            <a:r>
              <a:rPr lang="en-US" altLang="zh-CN" dirty="0" smtClean="0"/>
              <a:t>)</a:t>
            </a:r>
            <a:endParaRPr lang="zh-CN" altLang="en-US" dirty="0"/>
          </a:p>
        </p:txBody>
      </p:sp>
      <p:pic>
        <p:nvPicPr>
          <p:cNvPr id="6" name="Picture 2" descr="“user”的图片搜索结果"/>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80879" y="2409940"/>
            <a:ext cx="1042988" cy="143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descr="http://ts3.mm.bing.net/th?id=H.4835786127312046&amp;pid=1.7&amp;w=147&amp;h=149&amp;c=7&amp;rs=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80163" y="1569203"/>
            <a:ext cx="990600" cy="1003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26"/>
          <p:cNvSpPr>
            <a:spLocks noChangeArrowheads="1"/>
          </p:cNvSpPr>
          <p:nvPr/>
        </p:nvSpPr>
        <p:spPr bwMode="auto">
          <a:xfrm>
            <a:off x="3244187" y="4907080"/>
            <a:ext cx="685800" cy="304800"/>
          </a:xfrm>
          <a:prstGeom prst="rect">
            <a:avLst/>
          </a:prstGeom>
          <a:solidFill>
            <a:srgbClr val="CC99FF"/>
          </a:solidFill>
          <a:ln w="9525">
            <a:solidFill>
              <a:schemeClr val="tx1"/>
            </a:solidFill>
            <a:miter lim="800000"/>
            <a:headEnd/>
            <a:tailEnd/>
          </a:ln>
        </p:spPr>
        <p:txBody>
          <a:bodyPr wrap="none" anchor="ct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eaLnBrk="1" hangingPunct="1"/>
            <a:endParaRPr lang="zh-CN" altLang="en-US"/>
          </a:p>
        </p:txBody>
      </p:sp>
      <p:sp>
        <p:nvSpPr>
          <p:cNvPr id="9" name="Rectangle 27"/>
          <p:cNvSpPr>
            <a:spLocks noChangeArrowheads="1"/>
          </p:cNvSpPr>
          <p:nvPr/>
        </p:nvSpPr>
        <p:spPr bwMode="auto">
          <a:xfrm>
            <a:off x="3244184" y="5211880"/>
            <a:ext cx="685800" cy="304800"/>
          </a:xfrm>
          <a:prstGeom prst="rect">
            <a:avLst/>
          </a:prstGeom>
          <a:solidFill>
            <a:srgbClr val="CC99FF"/>
          </a:solidFill>
          <a:ln w="9525">
            <a:solidFill>
              <a:schemeClr val="tx1"/>
            </a:solidFill>
            <a:miter lim="800000"/>
            <a:headEnd/>
            <a:tailEnd/>
          </a:ln>
        </p:spPr>
        <p:txBody>
          <a:bodyPr wrap="none" anchor="ct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eaLnBrk="1" hangingPunct="1"/>
            <a:endParaRPr lang="zh-CN" altLang="en-US"/>
          </a:p>
        </p:txBody>
      </p:sp>
      <p:sp>
        <p:nvSpPr>
          <p:cNvPr id="10" name="Rectangle 28"/>
          <p:cNvSpPr>
            <a:spLocks noChangeArrowheads="1"/>
          </p:cNvSpPr>
          <p:nvPr/>
        </p:nvSpPr>
        <p:spPr bwMode="auto">
          <a:xfrm>
            <a:off x="3244187" y="5516680"/>
            <a:ext cx="685800" cy="304800"/>
          </a:xfrm>
          <a:prstGeom prst="rect">
            <a:avLst/>
          </a:prstGeom>
          <a:solidFill>
            <a:srgbClr val="CC99FF"/>
          </a:solidFill>
          <a:ln w="9525">
            <a:solidFill>
              <a:schemeClr val="tx1"/>
            </a:solidFill>
            <a:miter lim="800000"/>
            <a:headEnd/>
            <a:tailEnd/>
          </a:ln>
        </p:spPr>
        <p:txBody>
          <a:bodyPr wrap="none" anchor="ct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algn="ctr" eaLnBrk="1" hangingPunct="1"/>
            <a:endParaRPr lang="en-US" altLang="zh-CN" sz="1800"/>
          </a:p>
        </p:txBody>
      </p:sp>
      <p:sp>
        <p:nvSpPr>
          <p:cNvPr id="11" name="Text Box 51"/>
          <p:cNvSpPr txBox="1">
            <a:spLocks noChangeArrowheads="1"/>
          </p:cNvSpPr>
          <p:nvPr/>
        </p:nvSpPr>
        <p:spPr bwMode="auto">
          <a:xfrm>
            <a:off x="642671" y="5385710"/>
            <a:ext cx="154781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algn="ctr" eaLnBrk="1" hangingPunct="1"/>
            <a:r>
              <a:rPr lang="en-US" altLang="zh-CN" sz="2000" dirty="0">
                <a:latin typeface="微软雅黑" panose="020B0503020204020204" pitchFamily="34" charset="-122"/>
                <a:ea typeface="微软雅黑" panose="020B0503020204020204" pitchFamily="34" charset="-122"/>
              </a:rPr>
              <a:t>Local copy</a:t>
            </a:r>
          </a:p>
        </p:txBody>
      </p:sp>
      <p:sp>
        <p:nvSpPr>
          <p:cNvPr id="12" name="矩形 11"/>
          <p:cNvSpPr/>
          <p:nvPr/>
        </p:nvSpPr>
        <p:spPr>
          <a:xfrm>
            <a:off x="2191673" y="3938705"/>
            <a:ext cx="2122488" cy="1992312"/>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cxnSp>
        <p:nvCxnSpPr>
          <p:cNvPr id="13" name="直接连接符 12"/>
          <p:cNvCxnSpPr/>
          <p:nvPr/>
        </p:nvCxnSpPr>
        <p:spPr>
          <a:xfrm>
            <a:off x="2191673" y="4330817"/>
            <a:ext cx="2100263" cy="1588"/>
          </a:xfrm>
          <a:prstGeom prst="line">
            <a:avLst/>
          </a:prstGeom>
        </p:spPr>
        <p:style>
          <a:lnRef idx="1">
            <a:schemeClr val="accent1"/>
          </a:lnRef>
          <a:fillRef idx="0">
            <a:schemeClr val="accent1"/>
          </a:fillRef>
          <a:effectRef idx="0">
            <a:schemeClr val="accent1"/>
          </a:effectRef>
          <a:fontRef idx="minor">
            <a:schemeClr val="tx1"/>
          </a:fontRef>
        </p:style>
      </p:cxnSp>
      <p:sp>
        <p:nvSpPr>
          <p:cNvPr id="14" name="TextBox 18"/>
          <p:cNvSpPr txBox="1">
            <a:spLocks noChangeArrowheads="1"/>
          </p:cNvSpPr>
          <p:nvPr/>
        </p:nvSpPr>
        <p:spPr bwMode="auto">
          <a:xfrm>
            <a:off x="2880875" y="3880649"/>
            <a:ext cx="66743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eaLnBrk="1" hangingPunct="1"/>
            <a:r>
              <a:rPr lang="en-US" altLang="zh-CN" sz="2800" b="0" dirty="0">
                <a:latin typeface="+mn-lt"/>
                <a:ea typeface="+mn-ea"/>
              </a:rPr>
              <a:t>OS</a:t>
            </a:r>
            <a:endParaRPr lang="zh-CN" altLang="en-US" sz="2800" b="0" dirty="0">
              <a:latin typeface="+mn-lt"/>
              <a:ea typeface="+mn-ea"/>
            </a:endParaRPr>
          </a:p>
        </p:txBody>
      </p:sp>
      <p:sp>
        <p:nvSpPr>
          <p:cNvPr id="15" name="Text Box 51"/>
          <p:cNvSpPr txBox="1">
            <a:spLocks noChangeArrowheads="1"/>
          </p:cNvSpPr>
          <p:nvPr/>
        </p:nvSpPr>
        <p:spPr bwMode="auto">
          <a:xfrm>
            <a:off x="2321848" y="4364155"/>
            <a:ext cx="178439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zh-CN"/>
            </a:defPPr>
            <a:lvl1pPr>
              <a:defRPr sz="2800" b="0"/>
            </a:lvl1pPr>
            <a:lvl2pPr marL="742950" indent="-285750" eaLnBrk="0" hangingPunct="0">
              <a:defRPr sz="2400" b="1">
                <a:latin typeface="Arial Narrow" panose="020B0606020202030204" pitchFamily="34" charset="0"/>
                <a:ea typeface="宋体" panose="02010600030101010101" pitchFamily="2" charset="-122"/>
              </a:defRPr>
            </a:lvl2pPr>
            <a:lvl3pPr marL="1143000" indent="-228600" eaLnBrk="0" hangingPunct="0">
              <a:defRPr sz="2400" b="1">
                <a:latin typeface="Arial Narrow" panose="020B0606020202030204" pitchFamily="34" charset="0"/>
                <a:ea typeface="宋体" panose="02010600030101010101" pitchFamily="2" charset="-122"/>
              </a:defRPr>
            </a:lvl3pPr>
            <a:lvl4pPr marL="1600200" indent="-228600" eaLnBrk="0" hangingPunct="0">
              <a:defRPr sz="2400" b="1">
                <a:latin typeface="Arial Narrow" panose="020B0606020202030204" pitchFamily="34" charset="0"/>
                <a:ea typeface="宋体" panose="02010600030101010101" pitchFamily="2" charset="-122"/>
              </a:defRPr>
            </a:lvl4pPr>
            <a:lvl5pPr marL="2057400" indent="-228600" eaLnBrk="0" hangingPunct="0">
              <a:defRPr sz="2400" b="1">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latin typeface="Arial Narrow" panose="020B0606020202030204" pitchFamily="34" charset="0"/>
                <a:ea typeface="宋体" panose="02010600030101010101" pitchFamily="2" charset="-122"/>
              </a:defRPr>
            </a:lvl9pPr>
          </a:lstStyle>
          <a:p>
            <a:r>
              <a:rPr lang="en-US" altLang="zh-CN" dirty="0"/>
              <a:t>File system</a:t>
            </a:r>
          </a:p>
        </p:txBody>
      </p:sp>
      <p:sp>
        <p:nvSpPr>
          <p:cNvPr id="16" name="Rectangle 32"/>
          <p:cNvSpPr>
            <a:spLocks noChangeArrowheads="1"/>
          </p:cNvSpPr>
          <p:nvPr/>
        </p:nvSpPr>
        <p:spPr bwMode="auto">
          <a:xfrm>
            <a:off x="3244187" y="5330942"/>
            <a:ext cx="685800" cy="95250"/>
          </a:xfrm>
          <a:prstGeom prst="rect">
            <a:avLst/>
          </a:prstGeom>
          <a:solidFill>
            <a:schemeClr val="tx1"/>
          </a:solidFill>
          <a:ln w="9525">
            <a:solidFill>
              <a:schemeClr val="tx1"/>
            </a:solidFill>
            <a:miter lim="800000"/>
            <a:headEnd/>
            <a:tailEnd/>
          </a:ln>
        </p:spPr>
        <p:txBody>
          <a:bodyPr wrap="none" anchor="ct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eaLnBrk="1" hangingPunct="1"/>
            <a:endParaRPr lang="zh-CN" altLang="en-US"/>
          </a:p>
        </p:txBody>
      </p:sp>
      <p:sp>
        <p:nvSpPr>
          <p:cNvPr id="17" name="Rectangle 26"/>
          <p:cNvSpPr>
            <a:spLocks noChangeArrowheads="1"/>
          </p:cNvSpPr>
          <p:nvPr/>
        </p:nvSpPr>
        <p:spPr bwMode="auto">
          <a:xfrm>
            <a:off x="4481166" y="4907080"/>
            <a:ext cx="157162" cy="304800"/>
          </a:xfrm>
          <a:prstGeom prst="rect">
            <a:avLst/>
          </a:prstGeom>
          <a:solidFill>
            <a:srgbClr val="CC99FF"/>
          </a:solidFill>
          <a:ln w="9525">
            <a:solidFill>
              <a:schemeClr val="tx1"/>
            </a:solidFill>
            <a:miter lim="800000"/>
            <a:headEnd/>
            <a:tailEnd/>
          </a:ln>
        </p:spPr>
        <p:txBody>
          <a:bodyPr wrap="none" anchor="ct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eaLnBrk="1" hangingPunct="1"/>
            <a:endParaRPr lang="zh-CN" altLang="en-US"/>
          </a:p>
        </p:txBody>
      </p:sp>
      <p:sp>
        <p:nvSpPr>
          <p:cNvPr id="18" name="Rectangle 27"/>
          <p:cNvSpPr>
            <a:spLocks noChangeArrowheads="1"/>
          </p:cNvSpPr>
          <p:nvPr/>
        </p:nvSpPr>
        <p:spPr bwMode="auto">
          <a:xfrm>
            <a:off x="4481166" y="5211880"/>
            <a:ext cx="157162" cy="304800"/>
          </a:xfrm>
          <a:prstGeom prst="rect">
            <a:avLst/>
          </a:prstGeom>
          <a:solidFill>
            <a:srgbClr val="CC99FF"/>
          </a:solidFill>
          <a:ln w="9525">
            <a:solidFill>
              <a:schemeClr val="tx1"/>
            </a:solidFill>
            <a:miter lim="800000"/>
            <a:headEnd/>
            <a:tailEnd/>
          </a:ln>
        </p:spPr>
        <p:txBody>
          <a:bodyPr wrap="none" anchor="ct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eaLnBrk="1" hangingPunct="1"/>
            <a:endParaRPr lang="zh-CN" altLang="en-US"/>
          </a:p>
        </p:txBody>
      </p:sp>
      <p:sp>
        <p:nvSpPr>
          <p:cNvPr id="19" name="Rectangle 28"/>
          <p:cNvSpPr>
            <a:spLocks noChangeArrowheads="1"/>
          </p:cNvSpPr>
          <p:nvPr/>
        </p:nvSpPr>
        <p:spPr bwMode="auto">
          <a:xfrm>
            <a:off x="4481166" y="5516680"/>
            <a:ext cx="157162" cy="304800"/>
          </a:xfrm>
          <a:prstGeom prst="rect">
            <a:avLst/>
          </a:prstGeom>
          <a:solidFill>
            <a:srgbClr val="CC99FF"/>
          </a:solidFill>
          <a:ln w="9525">
            <a:solidFill>
              <a:schemeClr val="tx1"/>
            </a:solidFill>
            <a:miter lim="800000"/>
            <a:headEnd/>
            <a:tailEnd/>
          </a:ln>
        </p:spPr>
        <p:txBody>
          <a:bodyPr wrap="none" anchor="ct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algn="ctr" eaLnBrk="1" hangingPunct="1"/>
            <a:endParaRPr lang="en-US" altLang="zh-CN" sz="1800"/>
          </a:p>
        </p:txBody>
      </p:sp>
      <p:sp>
        <p:nvSpPr>
          <p:cNvPr id="20" name="Rectangle 32"/>
          <p:cNvSpPr>
            <a:spLocks noChangeArrowheads="1"/>
          </p:cNvSpPr>
          <p:nvPr/>
        </p:nvSpPr>
        <p:spPr bwMode="auto">
          <a:xfrm>
            <a:off x="4481166" y="5330943"/>
            <a:ext cx="157162" cy="95250"/>
          </a:xfrm>
          <a:prstGeom prst="rect">
            <a:avLst/>
          </a:prstGeom>
          <a:solidFill>
            <a:schemeClr val="tx1"/>
          </a:solidFill>
          <a:ln w="9525">
            <a:solidFill>
              <a:schemeClr val="tx1"/>
            </a:solidFill>
            <a:miter lim="800000"/>
            <a:headEnd/>
            <a:tailEnd/>
          </a:ln>
        </p:spPr>
        <p:txBody>
          <a:bodyPr wrap="none" anchor="ct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eaLnBrk="1" hangingPunct="1"/>
            <a:endParaRPr lang="zh-CN" altLang="en-US"/>
          </a:p>
        </p:txBody>
      </p:sp>
      <p:sp>
        <p:nvSpPr>
          <p:cNvPr id="21" name="Text Box 51"/>
          <p:cNvSpPr txBox="1">
            <a:spLocks noChangeArrowheads="1"/>
          </p:cNvSpPr>
          <p:nvPr/>
        </p:nvSpPr>
        <p:spPr bwMode="auto">
          <a:xfrm>
            <a:off x="7251693" y="4543360"/>
            <a:ext cx="163538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algn="ctr" eaLnBrk="1" hangingPunct="1"/>
            <a:r>
              <a:rPr lang="en-US" altLang="zh-CN" sz="2000" dirty="0" smtClean="0">
                <a:latin typeface="微软雅黑" panose="020B0503020204020204" pitchFamily="34" charset="-122"/>
                <a:ea typeface="微软雅黑" panose="020B0503020204020204" pitchFamily="34" charset="-122"/>
              </a:rPr>
              <a:t>Cloud </a:t>
            </a:r>
            <a:r>
              <a:rPr lang="en-US" altLang="zh-CN" sz="2000" dirty="0">
                <a:latin typeface="微软雅黑" panose="020B0503020204020204" pitchFamily="34" charset="-122"/>
                <a:ea typeface="微软雅黑" panose="020B0503020204020204" pitchFamily="34" charset="-122"/>
              </a:rPr>
              <a:t>copy</a:t>
            </a:r>
          </a:p>
        </p:txBody>
      </p:sp>
      <p:sp>
        <p:nvSpPr>
          <p:cNvPr id="22" name="左弧形箭头 21"/>
          <p:cNvSpPr/>
          <p:nvPr/>
        </p:nvSpPr>
        <p:spPr>
          <a:xfrm>
            <a:off x="1487957" y="3101186"/>
            <a:ext cx="622300" cy="1773238"/>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schemeClr val="tx1"/>
              </a:solidFill>
            </a:endParaRPr>
          </a:p>
        </p:txBody>
      </p:sp>
      <p:sp>
        <p:nvSpPr>
          <p:cNvPr id="23" name="Text Box 51"/>
          <p:cNvSpPr txBox="1">
            <a:spLocks noChangeArrowheads="1"/>
          </p:cNvSpPr>
          <p:nvPr/>
        </p:nvSpPr>
        <p:spPr bwMode="auto">
          <a:xfrm>
            <a:off x="514817" y="3036095"/>
            <a:ext cx="137477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zh-CN"/>
            </a:defPPr>
            <a:lvl1pPr>
              <a:defRPr sz="2800" b="0"/>
            </a:lvl1pPr>
            <a:lvl2pPr marL="742950" indent="-285750" eaLnBrk="0" hangingPunct="0">
              <a:defRPr sz="2400" b="1">
                <a:latin typeface="Arial Narrow" panose="020B0606020202030204" pitchFamily="34" charset="0"/>
                <a:ea typeface="宋体" panose="02010600030101010101" pitchFamily="2" charset="-122"/>
              </a:defRPr>
            </a:lvl2pPr>
            <a:lvl3pPr marL="1143000" indent="-228600" eaLnBrk="0" hangingPunct="0">
              <a:defRPr sz="2400" b="1">
                <a:latin typeface="Arial Narrow" panose="020B0606020202030204" pitchFamily="34" charset="0"/>
                <a:ea typeface="宋体" panose="02010600030101010101" pitchFamily="2" charset="-122"/>
              </a:defRPr>
            </a:lvl3pPr>
            <a:lvl4pPr marL="1600200" indent="-228600" eaLnBrk="0" hangingPunct="0">
              <a:defRPr sz="2400" b="1">
                <a:latin typeface="Arial Narrow" panose="020B0606020202030204" pitchFamily="34" charset="0"/>
                <a:ea typeface="宋体" panose="02010600030101010101" pitchFamily="2" charset="-122"/>
              </a:defRPr>
            </a:lvl4pPr>
            <a:lvl5pPr marL="2057400" indent="-228600" eaLnBrk="0" hangingPunct="0">
              <a:defRPr sz="2400" b="1">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latin typeface="Arial Narrow" panose="020B0606020202030204" pitchFamily="34" charset="0"/>
                <a:ea typeface="宋体" panose="02010600030101010101" pitchFamily="2" charset="-122"/>
              </a:defRPr>
            </a:lvl9pPr>
          </a:lstStyle>
          <a:p>
            <a:r>
              <a:rPr lang="en-US" altLang="zh-CN" dirty="0" smtClean="0"/>
              <a:t>Update</a:t>
            </a:r>
            <a:endParaRPr lang="en-US" altLang="zh-CN" dirty="0"/>
          </a:p>
        </p:txBody>
      </p:sp>
      <p:sp>
        <p:nvSpPr>
          <p:cNvPr id="24" name="左弧形箭头 23"/>
          <p:cNvSpPr/>
          <p:nvPr/>
        </p:nvSpPr>
        <p:spPr>
          <a:xfrm rot="10800000">
            <a:off x="4426873" y="3129078"/>
            <a:ext cx="663575" cy="1774825"/>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schemeClr val="tx1"/>
              </a:solidFill>
            </a:endParaRPr>
          </a:p>
        </p:txBody>
      </p:sp>
      <p:sp>
        <p:nvSpPr>
          <p:cNvPr id="25" name="Text Box 51"/>
          <p:cNvSpPr txBox="1">
            <a:spLocks noChangeArrowheads="1"/>
          </p:cNvSpPr>
          <p:nvPr/>
        </p:nvSpPr>
        <p:spPr bwMode="auto">
          <a:xfrm>
            <a:off x="4871584" y="3143247"/>
            <a:ext cx="137477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zh-CN"/>
            </a:defPPr>
            <a:lvl1pPr>
              <a:defRPr sz="2800" b="0"/>
            </a:lvl1pPr>
            <a:lvl2pPr marL="742950" indent="-285750" eaLnBrk="0" hangingPunct="0">
              <a:defRPr sz="2400" b="1">
                <a:latin typeface="Arial Narrow" panose="020B0606020202030204" pitchFamily="34" charset="0"/>
                <a:ea typeface="宋体" panose="02010600030101010101" pitchFamily="2" charset="-122"/>
              </a:defRPr>
            </a:lvl2pPr>
            <a:lvl3pPr marL="1143000" indent="-228600" eaLnBrk="0" hangingPunct="0">
              <a:defRPr sz="2400" b="1">
                <a:latin typeface="Arial Narrow" panose="020B0606020202030204" pitchFamily="34" charset="0"/>
                <a:ea typeface="宋体" panose="02010600030101010101" pitchFamily="2" charset="-122"/>
              </a:defRPr>
            </a:lvl3pPr>
            <a:lvl4pPr marL="1600200" indent="-228600" eaLnBrk="0" hangingPunct="0">
              <a:defRPr sz="2400" b="1">
                <a:latin typeface="Arial Narrow" panose="020B0606020202030204" pitchFamily="34" charset="0"/>
                <a:ea typeface="宋体" panose="02010600030101010101" pitchFamily="2" charset="-122"/>
              </a:defRPr>
            </a:lvl4pPr>
            <a:lvl5pPr marL="2057400" indent="-228600" eaLnBrk="0" hangingPunct="0">
              <a:defRPr sz="2400" b="1">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latin typeface="Arial Narrow" panose="020B0606020202030204" pitchFamily="34" charset="0"/>
                <a:ea typeface="宋体" panose="02010600030101010101" pitchFamily="2" charset="-122"/>
              </a:defRPr>
            </a:lvl9pPr>
          </a:lstStyle>
          <a:p>
            <a:r>
              <a:rPr lang="en-US" altLang="zh-CN" dirty="0" err="1" smtClean="0"/>
              <a:t>Inotify</a:t>
            </a:r>
            <a:endParaRPr lang="en-US" altLang="zh-CN" dirty="0"/>
          </a:p>
        </p:txBody>
      </p:sp>
      <p:sp>
        <p:nvSpPr>
          <p:cNvPr id="26" name="Rectangle 26"/>
          <p:cNvSpPr>
            <a:spLocks noChangeArrowheads="1"/>
          </p:cNvSpPr>
          <p:nvPr/>
        </p:nvSpPr>
        <p:spPr bwMode="auto">
          <a:xfrm>
            <a:off x="7553325" y="3329105"/>
            <a:ext cx="685800" cy="304800"/>
          </a:xfrm>
          <a:prstGeom prst="rect">
            <a:avLst/>
          </a:prstGeom>
          <a:solidFill>
            <a:srgbClr val="CC99FF"/>
          </a:solidFill>
          <a:ln w="9525">
            <a:solidFill>
              <a:schemeClr val="tx1"/>
            </a:solidFill>
            <a:miter lim="800000"/>
            <a:headEnd/>
            <a:tailEnd/>
          </a:ln>
        </p:spPr>
        <p:txBody>
          <a:bodyPr wrap="none" anchor="ct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eaLnBrk="1" hangingPunct="1"/>
            <a:endParaRPr lang="zh-CN" altLang="en-US"/>
          </a:p>
        </p:txBody>
      </p:sp>
      <p:sp>
        <p:nvSpPr>
          <p:cNvPr id="27" name="Rectangle 27"/>
          <p:cNvSpPr>
            <a:spLocks noChangeArrowheads="1"/>
          </p:cNvSpPr>
          <p:nvPr/>
        </p:nvSpPr>
        <p:spPr bwMode="auto">
          <a:xfrm>
            <a:off x="7553322" y="3633905"/>
            <a:ext cx="685800" cy="304800"/>
          </a:xfrm>
          <a:prstGeom prst="rect">
            <a:avLst/>
          </a:prstGeom>
          <a:solidFill>
            <a:srgbClr val="CC99FF"/>
          </a:solidFill>
          <a:ln w="9525">
            <a:solidFill>
              <a:schemeClr val="tx1"/>
            </a:solidFill>
            <a:miter lim="800000"/>
            <a:headEnd/>
            <a:tailEnd/>
          </a:ln>
        </p:spPr>
        <p:txBody>
          <a:bodyPr wrap="none" anchor="ct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eaLnBrk="1" hangingPunct="1"/>
            <a:endParaRPr lang="zh-CN" altLang="en-US"/>
          </a:p>
        </p:txBody>
      </p:sp>
      <p:sp>
        <p:nvSpPr>
          <p:cNvPr id="28" name="Rectangle 28"/>
          <p:cNvSpPr>
            <a:spLocks noChangeArrowheads="1"/>
          </p:cNvSpPr>
          <p:nvPr/>
        </p:nvSpPr>
        <p:spPr bwMode="auto">
          <a:xfrm>
            <a:off x="7553325" y="3938705"/>
            <a:ext cx="685800" cy="304800"/>
          </a:xfrm>
          <a:prstGeom prst="rect">
            <a:avLst/>
          </a:prstGeom>
          <a:solidFill>
            <a:srgbClr val="CC99FF"/>
          </a:solidFill>
          <a:ln w="9525">
            <a:solidFill>
              <a:schemeClr val="tx1"/>
            </a:solidFill>
            <a:miter lim="800000"/>
            <a:headEnd/>
            <a:tailEnd/>
          </a:ln>
        </p:spPr>
        <p:txBody>
          <a:bodyPr wrap="none" anchor="ct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algn="ctr" eaLnBrk="1" hangingPunct="1"/>
            <a:endParaRPr lang="en-US" altLang="zh-CN" sz="1800"/>
          </a:p>
        </p:txBody>
      </p:sp>
      <p:sp>
        <p:nvSpPr>
          <p:cNvPr id="29" name="Rectangle 26"/>
          <p:cNvSpPr>
            <a:spLocks noChangeArrowheads="1"/>
          </p:cNvSpPr>
          <p:nvPr/>
        </p:nvSpPr>
        <p:spPr bwMode="auto">
          <a:xfrm>
            <a:off x="7213601" y="3329105"/>
            <a:ext cx="157162" cy="304800"/>
          </a:xfrm>
          <a:prstGeom prst="rect">
            <a:avLst/>
          </a:prstGeom>
          <a:solidFill>
            <a:srgbClr val="CC99FF"/>
          </a:solidFill>
          <a:ln w="9525">
            <a:solidFill>
              <a:schemeClr val="tx1"/>
            </a:solidFill>
            <a:miter lim="800000"/>
            <a:headEnd/>
            <a:tailEnd/>
          </a:ln>
        </p:spPr>
        <p:txBody>
          <a:bodyPr wrap="none" anchor="ct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eaLnBrk="1" hangingPunct="1"/>
            <a:endParaRPr lang="zh-CN" altLang="en-US"/>
          </a:p>
        </p:txBody>
      </p:sp>
      <p:sp>
        <p:nvSpPr>
          <p:cNvPr id="30" name="Rectangle 27"/>
          <p:cNvSpPr>
            <a:spLocks noChangeArrowheads="1"/>
          </p:cNvSpPr>
          <p:nvPr/>
        </p:nvSpPr>
        <p:spPr bwMode="auto">
          <a:xfrm>
            <a:off x="7213601" y="3633905"/>
            <a:ext cx="157162" cy="304800"/>
          </a:xfrm>
          <a:prstGeom prst="rect">
            <a:avLst/>
          </a:prstGeom>
          <a:solidFill>
            <a:srgbClr val="CC99FF"/>
          </a:solidFill>
          <a:ln w="9525">
            <a:solidFill>
              <a:schemeClr val="tx1"/>
            </a:solidFill>
            <a:miter lim="800000"/>
            <a:headEnd/>
            <a:tailEnd/>
          </a:ln>
        </p:spPr>
        <p:txBody>
          <a:bodyPr wrap="none" anchor="ct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eaLnBrk="1" hangingPunct="1"/>
            <a:endParaRPr lang="zh-CN" altLang="en-US"/>
          </a:p>
        </p:txBody>
      </p:sp>
      <p:sp>
        <p:nvSpPr>
          <p:cNvPr id="31" name="Rectangle 28"/>
          <p:cNvSpPr>
            <a:spLocks noChangeArrowheads="1"/>
          </p:cNvSpPr>
          <p:nvPr/>
        </p:nvSpPr>
        <p:spPr bwMode="auto">
          <a:xfrm>
            <a:off x="7213601" y="3938705"/>
            <a:ext cx="157162" cy="304800"/>
          </a:xfrm>
          <a:prstGeom prst="rect">
            <a:avLst/>
          </a:prstGeom>
          <a:solidFill>
            <a:srgbClr val="CC99FF"/>
          </a:solidFill>
          <a:ln w="9525">
            <a:solidFill>
              <a:schemeClr val="tx1"/>
            </a:solidFill>
            <a:miter lim="800000"/>
            <a:headEnd/>
            <a:tailEnd/>
          </a:ln>
        </p:spPr>
        <p:txBody>
          <a:bodyPr wrap="none" anchor="ct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algn="ctr" eaLnBrk="1" hangingPunct="1"/>
            <a:endParaRPr lang="en-US" altLang="zh-CN" sz="1800"/>
          </a:p>
        </p:txBody>
      </p:sp>
      <p:sp>
        <p:nvSpPr>
          <p:cNvPr id="32" name="Rectangle 32"/>
          <p:cNvSpPr>
            <a:spLocks noChangeArrowheads="1"/>
          </p:cNvSpPr>
          <p:nvPr/>
        </p:nvSpPr>
        <p:spPr bwMode="auto">
          <a:xfrm>
            <a:off x="3241804" y="5338085"/>
            <a:ext cx="685800" cy="95250"/>
          </a:xfrm>
          <a:prstGeom prst="rect">
            <a:avLst/>
          </a:prstGeom>
          <a:solidFill>
            <a:schemeClr val="tx1"/>
          </a:solidFill>
          <a:ln w="9525">
            <a:solidFill>
              <a:schemeClr val="tx1"/>
            </a:solidFill>
            <a:miter lim="800000"/>
            <a:headEnd/>
            <a:tailEnd/>
          </a:ln>
        </p:spPr>
        <p:txBody>
          <a:bodyPr wrap="none" anchor="ct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eaLnBrk="1" hangingPunct="1"/>
            <a:endParaRPr lang="zh-CN" altLang="en-US"/>
          </a:p>
        </p:txBody>
      </p:sp>
      <p:sp>
        <p:nvSpPr>
          <p:cNvPr id="33" name="爆炸形 1 32"/>
          <p:cNvSpPr/>
          <p:nvPr/>
        </p:nvSpPr>
        <p:spPr>
          <a:xfrm>
            <a:off x="6152991" y="4885414"/>
            <a:ext cx="2559914" cy="1408170"/>
          </a:xfrm>
          <a:prstGeom prst="irregularSeal1">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文本框 33"/>
          <p:cNvSpPr txBox="1"/>
          <p:nvPr/>
        </p:nvSpPr>
        <p:spPr>
          <a:xfrm>
            <a:off x="6799572" y="5224413"/>
            <a:ext cx="1715777" cy="707886"/>
          </a:xfrm>
          <a:prstGeom prst="rect">
            <a:avLst/>
          </a:prstGeom>
          <a:noFill/>
        </p:spPr>
        <p:txBody>
          <a:bodyPr wrap="square" rtlCol="0">
            <a:spAutoFit/>
          </a:bodyPr>
          <a:lstStyle/>
          <a:p>
            <a:r>
              <a:rPr lang="en-US" altLang="zh-CN" sz="2000" dirty="0" smtClean="0">
                <a:latin typeface="微软雅黑" panose="020B0503020204020204" pitchFamily="34" charset="-122"/>
                <a:ea typeface="微软雅黑" panose="020B0503020204020204" pitchFamily="34" charset="-122"/>
              </a:rPr>
              <a:t>High CPU overhead</a:t>
            </a:r>
            <a:endParaRPr lang="zh-CN" altLang="en-US" sz="2000" dirty="0">
              <a:latin typeface="微软雅黑" panose="020B0503020204020204" pitchFamily="34" charset="-122"/>
              <a:ea typeface="微软雅黑" panose="020B0503020204020204" pitchFamily="34" charset="-122"/>
            </a:endParaRPr>
          </a:p>
        </p:txBody>
      </p:sp>
      <p:sp>
        <p:nvSpPr>
          <p:cNvPr id="4" name="圆角矩形 3"/>
          <p:cNvSpPr/>
          <p:nvPr/>
        </p:nvSpPr>
        <p:spPr>
          <a:xfrm>
            <a:off x="3119908" y="2758698"/>
            <a:ext cx="1275969" cy="69181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altLang="zh-CN" sz="2000" dirty="0" smtClean="0"/>
              <a:t>Data Sync App</a:t>
            </a:r>
            <a:endParaRPr lang="zh-CN" altLang="en-US" sz="2000" dirty="0"/>
          </a:p>
        </p:txBody>
      </p:sp>
    </p:spTree>
    <p:custDataLst>
      <p:tags r:id="rId1"/>
    </p:custDataLst>
    <p:extLst>
      <p:ext uri="{BB962C8B-B14F-4D97-AF65-F5344CB8AC3E}">
        <p14:creationId xmlns:p14="http://schemas.microsoft.com/office/powerpoint/2010/main" val="3521728237"/>
      </p:ext>
    </p:extLst>
  </p:cSld>
  <p:clrMapOvr>
    <a:masterClrMapping/>
  </p:clrMapOvr>
  <mc:AlternateContent xmlns:mc="http://schemas.openxmlformats.org/markup-compatibility/2006">
    <mc:Choice xmlns:p14="http://schemas.microsoft.com/office/powerpoint/2010/main" Requires="p14">
      <p:transition spd="slow" p14:dur="2000" advTm="70936"/>
    </mc:Choice>
    <mc:Fallback>
      <p:transition spd="slow" advTm="7093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up)">
                                      <p:cBhvr>
                                        <p:cTn id="7" dur="500"/>
                                        <p:tgtEl>
                                          <p:spTgt spid="22"/>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wipe(left)">
                                      <p:cBhvr>
                                        <p:cTn id="11" dur="500"/>
                                        <p:tgtEl>
                                          <p:spTgt spid="16"/>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wipe(down)">
                                      <p:cBhvr>
                                        <p:cTn id="15" dur="500"/>
                                        <p:tgtEl>
                                          <p:spTgt spid="24"/>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2" fill="hold" grpId="0" nodeType="clickEffect">
                                  <p:stCondLst>
                                    <p:cond delay="0"/>
                                  </p:stCondLst>
                                  <p:childTnLst>
                                    <p:set>
                                      <p:cBhvr>
                                        <p:cTn id="19" dur="1" fill="hold">
                                          <p:stCondLst>
                                            <p:cond delay="0"/>
                                          </p:stCondLst>
                                        </p:cTn>
                                        <p:tgtEl>
                                          <p:spTgt spid="29"/>
                                        </p:tgtEl>
                                        <p:attrNameLst>
                                          <p:attrName>style.visibility</p:attrName>
                                        </p:attrNameLst>
                                      </p:cBhvr>
                                      <p:to>
                                        <p:strVal val="visible"/>
                                      </p:to>
                                    </p:set>
                                    <p:animEffect transition="in" filter="wipe(right)">
                                      <p:cBhvr>
                                        <p:cTn id="20" dur="500"/>
                                        <p:tgtEl>
                                          <p:spTgt spid="29"/>
                                        </p:tgtEl>
                                      </p:cBhvr>
                                    </p:animEffect>
                                  </p:childTnLst>
                                </p:cTn>
                              </p:par>
                              <p:par>
                                <p:cTn id="21" presetID="22" presetClass="entr" presetSubtype="2" fill="hold" grpId="0" nodeType="withEffect">
                                  <p:stCondLst>
                                    <p:cond delay="0"/>
                                  </p:stCondLst>
                                  <p:childTnLst>
                                    <p:set>
                                      <p:cBhvr>
                                        <p:cTn id="22" dur="1" fill="hold">
                                          <p:stCondLst>
                                            <p:cond delay="0"/>
                                          </p:stCondLst>
                                        </p:cTn>
                                        <p:tgtEl>
                                          <p:spTgt spid="30"/>
                                        </p:tgtEl>
                                        <p:attrNameLst>
                                          <p:attrName>style.visibility</p:attrName>
                                        </p:attrNameLst>
                                      </p:cBhvr>
                                      <p:to>
                                        <p:strVal val="visible"/>
                                      </p:to>
                                    </p:set>
                                    <p:animEffect transition="in" filter="wipe(right)">
                                      <p:cBhvr>
                                        <p:cTn id="23" dur="500"/>
                                        <p:tgtEl>
                                          <p:spTgt spid="30"/>
                                        </p:tgtEl>
                                      </p:cBhvr>
                                    </p:animEffect>
                                  </p:childTnLst>
                                </p:cTn>
                              </p:par>
                              <p:par>
                                <p:cTn id="24" presetID="22" presetClass="entr" presetSubtype="2" fill="hold" grpId="0" nodeType="withEffect">
                                  <p:stCondLst>
                                    <p:cond delay="0"/>
                                  </p:stCondLst>
                                  <p:childTnLst>
                                    <p:set>
                                      <p:cBhvr>
                                        <p:cTn id="25" dur="1" fill="hold">
                                          <p:stCondLst>
                                            <p:cond delay="0"/>
                                          </p:stCondLst>
                                        </p:cTn>
                                        <p:tgtEl>
                                          <p:spTgt spid="31"/>
                                        </p:tgtEl>
                                        <p:attrNameLst>
                                          <p:attrName>style.visibility</p:attrName>
                                        </p:attrNameLst>
                                      </p:cBhvr>
                                      <p:to>
                                        <p:strVal val="visible"/>
                                      </p:to>
                                    </p:set>
                                    <p:animEffect transition="in" filter="wipe(right)">
                                      <p:cBhvr>
                                        <p:cTn id="26" dur="500"/>
                                        <p:tgtEl>
                                          <p:spTgt spid="31"/>
                                        </p:tgtEl>
                                      </p:cBhvr>
                                    </p:animEffect>
                                  </p:childTnLst>
                                </p:cTn>
                              </p:par>
                            </p:childTnLst>
                          </p:cTn>
                        </p:par>
                        <p:par>
                          <p:cTn id="27" fill="hold">
                            <p:stCondLst>
                              <p:cond delay="500"/>
                            </p:stCondLst>
                            <p:childTnLst>
                              <p:par>
                                <p:cTn id="28" presetID="42" presetClass="path" presetSubtype="0" accel="50000" decel="50000" fill="hold" grpId="1" nodeType="afterEffect">
                                  <p:stCondLst>
                                    <p:cond delay="0"/>
                                  </p:stCondLst>
                                  <p:childTnLst>
                                    <p:animMotion origin="layout" path="M 4.16667E-6 1.11111E-6 L -0.2658 0.22708 " pathEditMode="relative" rAng="0" ptsTypes="AA">
                                      <p:cBhvr>
                                        <p:cTn id="29" dur="2000" fill="hold"/>
                                        <p:tgtEl>
                                          <p:spTgt spid="29"/>
                                        </p:tgtEl>
                                        <p:attrNameLst>
                                          <p:attrName>ppt_x</p:attrName>
                                          <p:attrName>ppt_y</p:attrName>
                                        </p:attrNameLst>
                                      </p:cBhvr>
                                      <p:rCtr x="-13299" y="11343"/>
                                    </p:animMotion>
                                  </p:childTnLst>
                                </p:cTn>
                              </p:par>
                              <p:par>
                                <p:cTn id="30" presetID="42" presetClass="path" presetSubtype="0" accel="50000" decel="50000" fill="hold" grpId="1" nodeType="withEffect">
                                  <p:stCondLst>
                                    <p:cond delay="0"/>
                                  </p:stCondLst>
                                  <p:childTnLst>
                                    <p:animMotion origin="layout" path="M 4.16667E-6 -3.33333E-6 L -0.2658 0.22523 " pathEditMode="relative" rAng="0" ptsTypes="AA">
                                      <p:cBhvr>
                                        <p:cTn id="31" dur="2000" fill="hold"/>
                                        <p:tgtEl>
                                          <p:spTgt spid="30"/>
                                        </p:tgtEl>
                                        <p:attrNameLst>
                                          <p:attrName>ppt_x</p:attrName>
                                          <p:attrName>ppt_y</p:attrName>
                                        </p:attrNameLst>
                                      </p:cBhvr>
                                      <p:rCtr x="-13299" y="11250"/>
                                    </p:animMotion>
                                  </p:childTnLst>
                                </p:cTn>
                              </p:par>
                              <p:par>
                                <p:cTn id="32" presetID="42" presetClass="path" presetSubtype="0" accel="50000" decel="50000" fill="hold" grpId="1" nodeType="withEffect">
                                  <p:stCondLst>
                                    <p:cond delay="0"/>
                                  </p:stCondLst>
                                  <p:childTnLst>
                                    <p:animMotion origin="layout" path="M 4.16667E-6 2.22222E-6 L -0.2658 0.22453 " pathEditMode="relative" rAng="0" ptsTypes="AA">
                                      <p:cBhvr>
                                        <p:cTn id="33" dur="2000" fill="hold"/>
                                        <p:tgtEl>
                                          <p:spTgt spid="31"/>
                                        </p:tgtEl>
                                        <p:attrNameLst>
                                          <p:attrName>ppt_x</p:attrName>
                                          <p:attrName>ppt_y</p:attrName>
                                        </p:attrNameLst>
                                      </p:cBhvr>
                                      <p:rCtr x="-13299" y="11227"/>
                                    </p:animMotion>
                                  </p:childTnLst>
                                </p:cTn>
                              </p:par>
                            </p:childTnLst>
                          </p:cTn>
                        </p:par>
                        <p:par>
                          <p:cTn id="34" fill="hold">
                            <p:stCondLst>
                              <p:cond delay="2500"/>
                            </p:stCondLst>
                            <p:childTnLst>
                              <p:par>
                                <p:cTn id="35" presetID="22" presetClass="entr" presetSubtype="8" fill="hold" grpId="0" nodeType="after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wipe(left)">
                                      <p:cBhvr>
                                        <p:cTn id="37" dur="500"/>
                                        <p:tgtEl>
                                          <p:spTgt spid="17"/>
                                        </p:tgtEl>
                                      </p:cBhvr>
                                    </p:animEffect>
                                  </p:childTnLst>
                                </p:cTn>
                              </p:par>
                              <p:par>
                                <p:cTn id="38" presetID="22" presetClass="entr" presetSubtype="8" fill="hold" grpId="0" nodeType="withEffect">
                                  <p:stCondLst>
                                    <p:cond delay="0"/>
                                  </p:stCondLst>
                                  <p:childTnLst>
                                    <p:set>
                                      <p:cBhvr>
                                        <p:cTn id="39" dur="1" fill="hold">
                                          <p:stCondLst>
                                            <p:cond delay="0"/>
                                          </p:stCondLst>
                                        </p:cTn>
                                        <p:tgtEl>
                                          <p:spTgt spid="18"/>
                                        </p:tgtEl>
                                        <p:attrNameLst>
                                          <p:attrName>style.visibility</p:attrName>
                                        </p:attrNameLst>
                                      </p:cBhvr>
                                      <p:to>
                                        <p:strVal val="visible"/>
                                      </p:to>
                                    </p:set>
                                    <p:animEffect transition="in" filter="wipe(left)">
                                      <p:cBhvr>
                                        <p:cTn id="40" dur="500"/>
                                        <p:tgtEl>
                                          <p:spTgt spid="18"/>
                                        </p:tgtEl>
                                      </p:cBhvr>
                                    </p:animEffect>
                                  </p:childTnLst>
                                </p:cTn>
                              </p:par>
                              <p:par>
                                <p:cTn id="41" presetID="22" presetClass="entr" presetSubtype="8" fill="hold" grpId="0" nodeType="withEffect">
                                  <p:stCondLst>
                                    <p:cond delay="0"/>
                                  </p:stCondLst>
                                  <p:childTnLst>
                                    <p:set>
                                      <p:cBhvr>
                                        <p:cTn id="42" dur="1" fill="hold">
                                          <p:stCondLst>
                                            <p:cond delay="0"/>
                                          </p:stCondLst>
                                        </p:cTn>
                                        <p:tgtEl>
                                          <p:spTgt spid="19"/>
                                        </p:tgtEl>
                                        <p:attrNameLst>
                                          <p:attrName>style.visibility</p:attrName>
                                        </p:attrNameLst>
                                      </p:cBhvr>
                                      <p:to>
                                        <p:strVal val="visible"/>
                                      </p:to>
                                    </p:set>
                                    <p:animEffect transition="in" filter="wipe(left)">
                                      <p:cBhvr>
                                        <p:cTn id="43" dur="500"/>
                                        <p:tgtEl>
                                          <p:spTgt spid="19"/>
                                        </p:tgtEl>
                                      </p:cBhvr>
                                    </p:animEffect>
                                  </p:childTnLst>
                                </p:cTn>
                              </p:par>
                              <p:par>
                                <p:cTn id="44" presetID="22" presetClass="entr" presetSubtype="8" fill="hold" grpId="0" nodeType="withEffect">
                                  <p:stCondLst>
                                    <p:cond delay="0"/>
                                  </p:stCondLst>
                                  <p:childTnLst>
                                    <p:set>
                                      <p:cBhvr>
                                        <p:cTn id="45" dur="1" fill="hold">
                                          <p:stCondLst>
                                            <p:cond delay="0"/>
                                          </p:stCondLst>
                                        </p:cTn>
                                        <p:tgtEl>
                                          <p:spTgt spid="20"/>
                                        </p:tgtEl>
                                        <p:attrNameLst>
                                          <p:attrName>style.visibility</p:attrName>
                                        </p:attrNameLst>
                                      </p:cBhvr>
                                      <p:to>
                                        <p:strVal val="visible"/>
                                      </p:to>
                                    </p:set>
                                    <p:animEffect transition="in" filter="wipe(left)">
                                      <p:cBhvr>
                                        <p:cTn id="46" dur="500"/>
                                        <p:tgtEl>
                                          <p:spTgt spid="20"/>
                                        </p:tgtEl>
                                      </p:cBhvr>
                                    </p:animEffec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1" nodeType="clickEffect">
                                  <p:stCondLst>
                                    <p:cond delay="0"/>
                                  </p:stCondLst>
                                  <p:childTnLst>
                                    <p:set>
                                      <p:cBhvr>
                                        <p:cTn id="50" dur="1" fill="hold">
                                          <p:stCondLst>
                                            <p:cond delay="0"/>
                                          </p:stCondLst>
                                        </p:cTn>
                                        <p:tgtEl>
                                          <p:spTgt spid="32"/>
                                        </p:tgtEl>
                                        <p:attrNameLst>
                                          <p:attrName>style.visibility</p:attrName>
                                        </p:attrNameLst>
                                      </p:cBhvr>
                                      <p:to>
                                        <p:strVal val="visible"/>
                                      </p:to>
                                    </p:set>
                                  </p:childTnLst>
                                </p:cTn>
                              </p:par>
                            </p:childTnLst>
                          </p:cTn>
                        </p:par>
                        <p:par>
                          <p:cTn id="51" fill="hold">
                            <p:stCondLst>
                              <p:cond delay="0"/>
                            </p:stCondLst>
                            <p:childTnLst>
                              <p:par>
                                <p:cTn id="52" presetID="42" presetClass="path" presetSubtype="0" accel="50000" decel="50000" fill="hold" grpId="0" nodeType="afterEffect">
                                  <p:stCondLst>
                                    <p:cond delay="0"/>
                                  </p:stCondLst>
                                  <p:childTnLst>
                                    <p:animMotion origin="layout" path="M -3.88889E-6 3.33333E-6 L 0.47205 -0.23102 " pathEditMode="relative" rAng="0" ptsTypes="AA">
                                      <p:cBhvr>
                                        <p:cTn id="53" dur="2000" fill="hold"/>
                                        <p:tgtEl>
                                          <p:spTgt spid="32"/>
                                        </p:tgtEl>
                                        <p:attrNameLst>
                                          <p:attrName>ppt_x</p:attrName>
                                          <p:attrName>ppt_y</p:attrName>
                                        </p:attrNameLst>
                                      </p:cBhvr>
                                      <p:rCtr x="23594" y="-11551"/>
                                    </p:animMotion>
                                  </p:childTnLst>
                                </p:cTn>
                              </p:par>
                            </p:childTnLst>
                          </p:cTn>
                        </p:par>
                      </p:childTnLst>
                    </p:cTn>
                  </p:par>
                  <p:par>
                    <p:cTn id="54" fill="hold">
                      <p:stCondLst>
                        <p:cond delay="indefinite"/>
                      </p:stCondLst>
                      <p:childTnLst>
                        <p:par>
                          <p:cTn id="55" fill="hold">
                            <p:stCondLst>
                              <p:cond delay="0"/>
                            </p:stCondLst>
                            <p:childTnLst>
                              <p:par>
                                <p:cTn id="56" presetID="42" presetClass="entr" presetSubtype="0" fill="hold" grpId="0" nodeType="clickEffect">
                                  <p:stCondLst>
                                    <p:cond delay="0"/>
                                  </p:stCondLst>
                                  <p:childTnLst>
                                    <p:set>
                                      <p:cBhvr>
                                        <p:cTn id="57" dur="1" fill="hold">
                                          <p:stCondLst>
                                            <p:cond delay="0"/>
                                          </p:stCondLst>
                                        </p:cTn>
                                        <p:tgtEl>
                                          <p:spTgt spid="33"/>
                                        </p:tgtEl>
                                        <p:attrNameLst>
                                          <p:attrName>style.visibility</p:attrName>
                                        </p:attrNameLst>
                                      </p:cBhvr>
                                      <p:to>
                                        <p:strVal val="visible"/>
                                      </p:to>
                                    </p:set>
                                    <p:animEffect transition="in" filter="fade">
                                      <p:cBhvr>
                                        <p:cTn id="58" dur="1000"/>
                                        <p:tgtEl>
                                          <p:spTgt spid="33"/>
                                        </p:tgtEl>
                                      </p:cBhvr>
                                    </p:animEffect>
                                    <p:anim calcmode="lin" valueType="num">
                                      <p:cBhvr>
                                        <p:cTn id="59" dur="1000" fill="hold"/>
                                        <p:tgtEl>
                                          <p:spTgt spid="33"/>
                                        </p:tgtEl>
                                        <p:attrNameLst>
                                          <p:attrName>ppt_x</p:attrName>
                                        </p:attrNameLst>
                                      </p:cBhvr>
                                      <p:tavLst>
                                        <p:tav tm="0">
                                          <p:val>
                                            <p:strVal val="#ppt_x"/>
                                          </p:val>
                                        </p:tav>
                                        <p:tav tm="100000">
                                          <p:val>
                                            <p:strVal val="#ppt_x"/>
                                          </p:val>
                                        </p:tav>
                                      </p:tavLst>
                                    </p:anim>
                                    <p:anim calcmode="lin" valueType="num">
                                      <p:cBhvr>
                                        <p:cTn id="60" dur="1000" fill="hold"/>
                                        <p:tgtEl>
                                          <p:spTgt spid="33"/>
                                        </p:tgtEl>
                                        <p:attrNameLst>
                                          <p:attrName>ppt_y</p:attrName>
                                        </p:attrNameLst>
                                      </p:cBhvr>
                                      <p:tavLst>
                                        <p:tav tm="0">
                                          <p:val>
                                            <p:strVal val="#ppt_y+.1"/>
                                          </p:val>
                                        </p:tav>
                                        <p:tav tm="100000">
                                          <p:val>
                                            <p:strVal val="#ppt_y"/>
                                          </p:val>
                                        </p:tav>
                                      </p:tavLst>
                                    </p:anim>
                                  </p:childTnLst>
                                </p:cTn>
                              </p:par>
                              <p:par>
                                <p:cTn id="61" presetID="42" presetClass="entr" presetSubtype="0" fill="hold" grpId="0" nodeType="withEffect">
                                  <p:stCondLst>
                                    <p:cond delay="0"/>
                                  </p:stCondLst>
                                  <p:childTnLst>
                                    <p:set>
                                      <p:cBhvr>
                                        <p:cTn id="62" dur="1" fill="hold">
                                          <p:stCondLst>
                                            <p:cond delay="0"/>
                                          </p:stCondLst>
                                        </p:cTn>
                                        <p:tgtEl>
                                          <p:spTgt spid="34"/>
                                        </p:tgtEl>
                                        <p:attrNameLst>
                                          <p:attrName>style.visibility</p:attrName>
                                        </p:attrNameLst>
                                      </p:cBhvr>
                                      <p:to>
                                        <p:strVal val="visible"/>
                                      </p:to>
                                    </p:set>
                                    <p:animEffect transition="in" filter="fade">
                                      <p:cBhvr>
                                        <p:cTn id="63" dur="1000"/>
                                        <p:tgtEl>
                                          <p:spTgt spid="34"/>
                                        </p:tgtEl>
                                      </p:cBhvr>
                                    </p:animEffect>
                                    <p:anim calcmode="lin" valueType="num">
                                      <p:cBhvr>
                                        <p:cTn id="64" dur="1000" fill="hold"/>
                                        <p:tgtEl>
                                          <p:spTgt spid="34"/>
                                        </p:tgtEl>
                                        <p:attrNameLst>
                                          <p:attrName>ppt_x</p:attrName>
                                        </p:attrNameLst>
                                      </p:cBhvr>
                                      <p:tavLst>
                                        <p:tav tm="0">
                                          <p:val>
                                            <p:strVal val="#ppt_x"/>
                                          </p:val>
                                        </p:tav>
                                        <p:tav tm="100000">
                                          <p:val>
                                            <p:strVal val="#ppt_x"/>
                                          </p:val>
                                        </p:tav>
                                      </p:tavLst>
                                    </p:anim>
                                    <p:anim calcmode="lin" valueType="num">
                                      <p:cBhvr>
                                        <p:cTn id="65"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P spid="18" grpId="0" animBg="1"/>
      <p:bldP spid="19" grpId="0" animBg="1"/>
      <p:bldP spid="20" grpId="0" animBg="1"/>
      <p:bldP spid="22" grpId="0" animBg="1"/>
      <p:bldP spid="24" grpId="0" animBg="1"/>
      <p:bldP spid="29" grpId="0" animBg="1"/>
      <p:bldP spid="29" grpId="1" animBg="1"/>
      <p:bldP spid="30" grpId="0" animBg="1"/>
      <p:bldP spid="30" grpId="1" animBg="1"/>
      <p:bldP spid="31" grpId="0" animBg="1"/>
      <p:bldP spid="31" grpId="1" animBg="1"/>
      <p:bldP spid="32" grpId="0" animBg="1"/>
      <p:bldP spid="32" grpId="1" animBg="1"/>
      <p:bldP spid="33" grpId="0" animBg="1"/>
      <p:bldP spid="3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vert="horz" lIns="91440" tIns="45720" rIns="91440" bIns="45720" rtlCol="0" anchor="ctr">
            <a:normAutofit/>
          </a:bodyPr>
          <a:lstStyle/>
          <a:p>
            <a:r>
              <a:rPr lang="en-US" altLang="zh-CN" sz="3600" dirty="0">
                <a:solidFill>
                  <a:srgbClr val="403B48"/>
                </a:solidFill>
              </a:rPr>
              <a:t>Measurement </a:t>
            </a:r>
            <a:r>
              <a:rPr lang="en-US" altLang="zh-CN" sz="3600" dirty="0" smtClean="0">
                <a:solidFill>
                  <a:srgbClr val="403B48"/>
                </a:solidFill>
              </a:rPr>
              <a:t>-- PC</a:t>
            </a:r>
            <a:endParaRPr lang="zh-CN" altLang="en-US" sz="3600" dirty="0">
              <a:solidFill>
                <a:srgbClr val="403B48"/>
              </a:solidFill>
            </a:endParaRPr>
          </a:p>
        </p:txBody>
      </p:sp>
      <p:sp>
        <p:nvSpPr>
          <p:cNvPr id="3" name="内容占位符 2"/>
          <p:cNvSpPr>
            <a:spLocks noGrp="1"/>
          </p:cNvSpPr>
          <p:nvPr>
            <p:ph idx="1"/>
          </p:nvPr>
        </p:nvSpPr>
        <p:spPr/>
        <p:txBody>
          <a:bodyPr/>
          <a:lstStyle/>
          <a:p>
            <a:r>
              <a:rPr lang="en-US" altLang="zh-CN" dirty="0" smtClean="0"/>
              <a:t>Sync files through Dropbox</a:t>
            </a:r>
            <a:endParaRPr lang="zh-CN" altLang="en-US" dirty="0"/>
          </a:p>
        </p:txBody>
      </p:sp>
      <p:pic>
        <p:nvPicPr>
          <p:cNvPr id="4" name="图片 3"/>
          <p:cNvPicPr>
            <a:picLocks noChangeAspect="1"/>
          </p:cNvPicPr>
          <p:nvPr/>
        </p:nvPicPr>
        <p:blipFill>
          <a:blip r:embed="rId3"/>
          <a:stretch>
            <a:fillRect/>
          </a:stretch>
        </p:blipFill>
        <p:spPr>
          <a:xfrm>
            <a:off x="354469" y="3154912"/>
            <a:ext cx="4337887" cy="2518574"/>
          </a:xfrm>
          <a:prstGeom prst="rect">
            <a:avLst/>
          </a:prstGeom>
        </p:spPr>
      </p:pic>
      <p:pic>
        <p:nvPicPr>
          <p:cNvPr id="5" name="图片 4"/>
          <p:cNvPicPr>
            <a:picLocks noChangeAspect="1"/>
          </p:cNvPicPr>
          <p:nvPr/>
        </p:nvPicPr>
        <p:blipFill>
          <a:blip r:embed="rId4"/>
          <a:stretch>
            <a:fillRect/>
          </a:stretch>
        </p:blipFill>
        <p:spPr>
          <a:xfrm>
            <a:off x="4692356" y="3154912"/>
            <a:ext cx="4016563" cy="2428195"/>
          </a:xfrm>
          <a:prstGeom prst="rect">
            <a:avLst/>
          </a:prstGeom>
        </p:spPr>
      </p:pic>
      <p:pic>
        <p:nvPicPr>
          <p:cNvPr id="6" name="图片 5"/>
          <p:cNvPicPr>
            <a:picLocks noChangeAspect="1"/>
          </p:cNvPicPr>
          <p:nvPr/>
        </p:nvPicPr>
        <p:blipFill>
          <a:blip r:embed="rId5"/>
          <a:stretch>
            <a:fillRect/>
          </a:stretch>
        </p:blipFill>
        <p:spPr>
          <a:xfrm>
            <a:off x="8707038" y="3598276"/>
            <a:ext cx="277860" cy="1541463"/>
          </a:xfrm>
          <a:prstGeom prst="rect">
            <a:avLst/>
          </a:prstGeom>
        </p:spPr>
      </p:pic>
      <p:pic>
        <p:nvPicPr>
          <p:cNvPr id="7" name="图片 6"/>
          <p:cNvPicPr>
            <a:picLocks noChangeAspect="1"/>
          </p:cNvPicPr>
          <p:nvPr/>
        </p:nvPicPr>
        <p:blipFill>
          <a:blip r:embed="rId6"/>
          <a:stretch>
            <a:fillRect/>
          </a:stretch>
        </p:blipFill>
        <p:spPr>
          <a:xfrm>
            <a:off x="2454347" y="2645893"/>
            <a:ext cx="4264334" cy="232908"/>
          </a:xfrm>
          <a:prstGeom prst="rect">
            <a:avLst/>
          </a:prstGeom>
        </p:spPr>
      </p:pic>
      <p:sp>
        <p:nvSpPr>
          <p:cNvPr id="8" name="Text Box 51"/>
          <p:cNvSpPr txBox="1">
            <a:spLocks noChangeArrowheads="1"/>
          </p:cNvSpPr>
          <p:nvPr/>
        </p:nvSpPr>
        <p:spPr bwMode="auto">
          <a:xfrm>
            <a:off x="1026659" y="5789941"/>
            <a:ext cx="330472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zh-CN"/>
            </a:defPPr>
            <a:lvl1pPr>
              <a:defRPr sz="2800" b="0"/>
            </a:lvl1pPr>
            <a:lvl2pPr marL="742950" indent="-285750" eaLnBrk="0" hangingPunct="0">
              <a:defRPr sz="2400" b="1">
                <a:latin typeface="Arial Narrow" panose="020B0606020202030204" pitchFamily="34" charset="0"/>
                <a:ea typeface="宋体" panose="02010600030101010101" pitchFamily="2" charset="-122"/>
              </a:defRPr>
            </a:lvl2pPr>
            <a:lvl3pPr marL="1143000" indent="-228600" eaLnBrk="0" hangingPunct="0">
              <a:defRPr sz="2400" b="1">
                <a:latin typeface="Arial Narrow" panose="020B0606020202030204" pitchFamily="34" charset="0"/>
                <a:ea typeface="宋体" panose="02010600030101010101" pitchFamily="2" charset="-122"/>
              </a:defRPr>
            </a:lvl3pPr>
            <a:lvl4pPr marL="1600200" indent="-228600" eaLnBrk="0" hangingPunct="0">
              <a:defRPr sz="2400" b="1">
                <a:latin typeface="Arial Narrow" panose="020B0606020202030204" pitchFamily="34" charset="0"/>
                <a:ea typeface="宋体" panose="02010600030101010101" pitchFamily="2" charset="-122"/>
              </a:defRPr>
            </a:lvl4pPr>
            <a:lvl5pPr marL="2057400" indent="-228600" eaLnBrk="0" hangingPunct="0">
              <a:defRPr sz="2400" b="1">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latin typeface="Arial Narrow" panose="020B0606020202030204" pitchFamily="34" charset="0"/>
                <a:ea typeface="宋体" panose="02010600030101010101" pitchFamily="2" charset="-122"/>
              </a:defRPr>
            </a:lvl9pPr>
          </a:lstStyle>
          <a:p>
            <a:r>
              <a:rPr lang="en-US" altLang="zh-CN" dirty="0" smtClean="0"/>
              <a:t>Microsoft Word trace</a:t>
            </a:r>
            <a:endParaRPr lang="en-US" altLang="zh-CN" dirty="0"/>
          </a:p>
        </p:txBody>
      </p:sp>
      <p:sp>
        <p:nvSpPr>
          <p:cNvPr id="9" name="Text Box 51"/>
          <p:cNvSpPr txBox="1">
            <a:spLocks noChangeArrowheads="1"/>
          </p:cNvSpPr>
          <p:nvPr/>
        </p:nvSpPr>
        <p:spPr bwMode="auto">
          <a:xfrm>
            <a:off x="5809115" y="5790147"/>
            <a:ext cx="215083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zh-CN"/>
            </a:defPPr>
            <a:lvl1pPr>
              <a:defRPr sz="2800" b="0"/>
            </a:lvl1pPr>
            <a:lvl2pPr marL="742950" indent="-285750" eaLnBrk="0" hangingPunct="0">
              <a:defRPr sz="2400" b="1">
                <a:latin typeface="Arial Narrow" panose="020B0606020202030204" pitchFamily="34" charset="0"/>
                <a:ea typeface="宋体" panose="02010600030101010101" pitchFamily="2" charset="-122"/>
              </a:defRPr>
            </a:lvl2pPr>
            <a:lvl3pPr marL="1143000" indent="-228600" eaLnBrk="0" hangingPunct="0">
              <a:defRPr sz="2400" b="1">
                <a:latin typeface="Arial Narrow" panose="020B0606020202030204" pitchFamily="34" charset="0"/>
                <a:ea typeface="宋体" panose="02010600030101010101" pitchFamily="2" charset="-122"/>
              </a:defRPr>
            </a:lvl3pPr>
            <a:lvl4pPr marL="1600200" indent="-228600" eaLnBrk="0" hangingPunct="0">
              <a:defRPr sz="2400" b="1">
                <a:latin typeface="Arial Narrow" panose="020B0606020202030204" pitchFamily="34" charset="0"/>
                <a:ea typeface="宋体" panose="02010600030101010101" pitchFamily="2" charset="-122"/>
              </a:defRPr>
            </a:lvl4pPr>
            <a:lvl5pPr marL="2057400" indent="-228600" eaLnBrk="0" hangingPunct="0">
              <a:defRPr sz="2400" b="1">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latin typeface="Arial Narrow" panose="020B0606020202030204" pitchFamily="34" charset="0"/>
                <a:ea typeface="宋体" panose="02010600030101010101" pitchFamily="2" charset="-122"/>
              </a:defRPr>
            </a:lvl9pPr>
          </a:lstStyle>
          <a:p>
            <a:r>
              <a:rPr lang="en-US" altLang="zh-CN" dirty="0" smtClean="0"/>
              <a:t>SQLite trace</a:t>
            </a:r>
            <a:endParaRPr lang="en-US" altLang="zh-CN" dirty="0"/>
          </a:p>
        </p:txBody>
      </p:sp>
    </p:spTree>
    <p:extLst>
      <p:ext uri="{BB962C8B-B14F-4D97-AF65-F5344CB8AC3E}">
        <p14:creationId xmlns:p14="http://schemas.microsoft.com/office/powerpoint/2010/main" val="789526353"/>
      </p:ext>
    </p:extLst>
  </p:cSld>
  <p:clrMapOvr>
    <a:masterClrMapping/>
  </p:clrMapOvr>
  <mc:AlternateContent xmlns:mc="http://schemas.openxmlformats.org/markup-compatibility/2006">
    <mc:Choice xmlns:p14="http://schemas.microsoft.com/office/powerpoint/2010/main" Requires="p14">
      <p:transition spd="slow" p14:dur="2000" advTm="41284"/>
    </mc:Choice>
    <mc:Fallback>
      <p:transition spd="slow" advTm="41284"/>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vert="horz" lIns="91440" tIns="45720" rIns="91440" bIns="45720" rtlCol="0" anchor="ctr">
            <a:normAutofit/>
          </a:bodyPr>
          <a:lstStyle/>
          <a:p>
            <a:r>
              <a:rPr lang="en-US" altLang="zh-CN" sz="3600" dirty="0">
                <a:solidFill>
                  <a:srgbClr val="403B48"/>
                </a:solidFill>
              </a:rPr>
              <a:t>Measurement -- mobile</a:t>
            </a:r>
            <a:endParaRPr lang="zh-CN" altLang="en-US" sz="3600" dirty="0">
              <a:solidFill>
                <a:srgbClr val="403B48"/>
              </a:solidFill>
            </a:endParaRPr>
          </a:p>
        </p:txBody>
      </p:sp>
      <p:sp>
        <p:nvSpPr>
          <p:cNvPr id="3" name="内容占位符 2"/>
          <p:cNvSpPr>
            <a:spLocks noGrp="1"/>
          </p:cNvSpPr>
          <p:nvPr>
            <p:ph idx="1"/>
          </p:nvPr>
        </p:nvSpPr>
        <p:spPr/>
        <p:txBody>
          <a:bodyPr/>
          <a:lstStyle/>
          <a:p>
            <a:r>
              <a:rPr lang="en-US" altLang="zh-CN" dirty="0" smtClean="0"/>
              <a:t>Sync </a:t>
            </a:r>
            <a:r>
              <a:rPr lang="en-US" altLang="zh-CN" dirty="0" err="1" smtClean="0"/>
              <a:t>WeChat</a:t>
            </a:r>
            <a:r>
              <a:rPr lang="en-US" altLang="zh-CN" dirty="0" smtClean="0"/>
              <a:t> </a:t>
            </a:r>
            <a:r>
              <a:rPr lang="en-US" altLang="zh-CN" dirty="0" smtClean="0"/>
              <a:t>data through Dropbox (without </a:t>
            </a:r>
            <a:r>
              <a:rPr lang="en-US" altLang="zh-CN" dirty="0" err="1" smtClean="0"/>
              <a:t>rsync</a:t>
            </a:r>
            <a:r>
              <a:rPr lang="en-US" altLang="zh-CN" dirty="0" smtClean="0"/>
              <a:t>)</a:t>
            </a:r>
          </a:p>
          <a:p>
            <a:pPr lvl="1"/>
            <a:r>
              <a:rPr lang="en-US" altLang="zh-CN" dirty="0" smtClean="0"/>
              <a:t>Average CPU utilization</a:t>
            </a:r>
            <a:r>
              <a:rPr lang="zh-CN" altLang="en-US" dirty="0" smtClean="0"/>
              <a:t> </a:t>
            </a:r>
            <a:r>
              <a:rPr lang="en-US" altLang="zh-CN" dirty="0" smtClean="0"/>
              <a:t>is 9%</a:t>
            </a:r>
          </a:p>
          <a:p>
            <a:pPr lvl="1"/>
            <a:r>
              <a:rPr lang="en-US" altLang="zh-CN" dirty="0" smtClean="0"/>
              <a:t>Traffic amplification is around 25</a:t>
            </a:r>
          </a:p>
          <a:p>
            <a:endParaRPr lang="zh-CN" altLang="en-US" dirty="0"/>
          </a:p>
        </p:txBody>
      </p:sp>
      <p:pic>
        <p:nvPicPr>
          <p:cNvPr id="4" name="图片 3"/>
          <p:cNvPicPr>
            <a:picLocks noChangeAspect="1"/>
          </p:cNvPicPr>
          <p:nvPr/>
        </p:nvPicPr>
        <p:blipFill>
          <a:blip r:embed="rId3"/>
          <a:stretch>
            <a:fillRect/>
          </a:stretch>
        </p:blipFill>
        <p:spPr>
          <a:xfrm>
            <a:off x="270926" y="3483429"/>
            <a:ext cx="5499398" cy="3267679"/>
          </a:xfrm>
          <a:prstGeom prst="rect">
            <a:avLst/>
          </a:prstGeom>
        </p:spPr>
      </p:pic>
      <mc:AlternateContent xmlns:mc="http://schemas.openxmlformats.org/markup-compatibility/2006" xmlns:a14="http://schemas.microsoft.com/office/drawing/2010/main">
        <mc:Choice Requires="a14">
          <p:sp>
            <p:nvSpPr>
              <p:cNvPr id="5" name="文本框 4"/>
              <p:cNvSpPr txBox="1"/>
              <p:nvPr/>
            </p:nvSpPr>
            <p:spPr>
              <a:xfrm>
                <a:off x="5915468" y="4190182"/>
                <a:ext cx="3359162" cy="1479957"/>
              </a:xfrm>
              <a:prstGeom prst="rect">
                <a:avLst/>
              </a:prstGeom>
              <a:noFill/>
            </p:spPr>
            <p:txBody>
              <a:bodyPr wrap="square" rtlCol="0">
                <a:spAutoFit/>
              </a:bodyPr>
              <a:lstStyle/>
              <a:p>
                <a:r>
                  <a:rPr lang="en-US" altLang="zh-CN" sz="2000" dirty="0" smtClean="0"/>
                  <a:t>TUE</a:t>
                </a:r>
                <a:r>
                  <a:rPr lang="zh-CN" altLang="en-US" sz="2000" dirty="0" smtClean="0"/>
                  <a:t>：</a:t>
                </a:r>
                <a:r>
                  <a:rPr lang="en-US" altLang="zh-CN" sz="2000" b="1" dirty="0" smtClean="0"/>
                  <a:t>T</a:t>
                </a:r>
                <a:r>
                  <a:rPr lang="en-US" altLang="zh-CN" sz="2000" dirty="0" smtClean="0"/>
                  <a:t>raffic </a:t>
                </a:r>
                <a:r>
                  <a:rPr lang="en-US" altLang="zh-CN" sz="2000" b="1" dirty="0" smtClean="0"/>
                  <a:t>U</a:t>
                </a:r>
                <a:r>
                  <a:rPr lang="en-US" altLang="zh-CN" sz="2000" dirty="0" smtClean="0"/>
                  <a:t>sage </a:t>
                </a:r>
                <a:r>
                  <a:rPr lang="en-US" altLang="zh-CN" sz="2000" b="1" dirty="0" smtClean="0"/>
                  <a:t>E</a:t>
                </a:r>
                <a:r>
                  <a:rPr lang="en-US" altLang="zh-CN" sz="2000" dirty="0" smtClean="0"/>
                  <a:t>fficiency</a:t>
                </a:r>
              </a:p>
              <a:p>
                <a:endParaRPr lang="en-US" altLang="zh-CN" sz="2000" dirty="0" smtClean="0"/>
              </a:p>
              <a:p>
                <a:r>
                  <a:rPr lang="en-US" altLang="zh-CN" dirty="0" smtClean="0">
                    <a:latin typeface="微软雅黑" panose="020B0503020204020204" pitchFamily="34" charset="-122"/>
                    <a:ea typeface="微软雅黑" panose="020B0503020204020204" pitchFamily="34" charset="-122"/>
                  </a:rPr>
                  <a:t>i.e.,</a:t>
                </a:r>
                <a:r>
                  <a:rPr lang="en-US" altLang="zh-CN" sz="3200" dirty="0" smtClean="0">
                    <a:latin typeface="微软雅黑" panose="020B0503020204020204" pitchFamily="34" charset="-122"/>
                    <a:ea typeface="微软雅黑" panose="020B0503020204020204" pitchFamily="34" charset="-122"/>
                  </a:rPr>
                  <a:t> </a:t>
                </a:r>
                <a14:m>
                  <m:oMath xmlns:m="http://schemas.openxmlformats.org/officeDocument/2006/math">
                    <m:f>
                      <m:fPr>
                        <m:ctrlPr>
                          <a:rPr lang="en-US" altLang="zh-CN" sz="3200" i="1" smtClean="0">
                            <a:latin typeface="Cambria Math" panose="02040503050406030204" pitchFamily="18" charset="0"/>
                            <a:ea typeface="微软雅黑" panose="020B0503020204020204" pitchFamily="34" charset="-122"/>
                          </a:rPr>
                        </m:ctrlPr>
                      </m:fPr>
                      <m:num>
                        <m:r>
                          <a:rPr lang="en-US" altLang="zh-CN" sz="3200" b="0" i="1" smtClean="0">
                            <a:latin typeface="Cambria Math" panose="02040503050406030204" pitchFamily="18" charset="0"/>
                            <a:ea typeface="微软雅黑" panose="020B0503020204020204" pitchFamily="34" charset="-122"/>
                          </a:rPr>
                          <m:t>𝑛𝑒𝑡𝑤𝑜𝑟𝑘</m:t>
                        </m:r>
                        <m:r>
                          <a:rPr lang="en-US" altLang="zh-CN" sz="3200" b="0" i="1" smtClean="0">
                            <a:latin typeface="Cambria Math" panose="02040503050406030204" pitchFamily="18" charset="0"/>
                            <a:ea typeface="微软雅黑" panose="020B0503020204020204" pitchFamily="34" charset="-122"/>
                          </a:rPr>
                          <m:t> </m:t>
                        </m:r>
                        <m:r>
                          <a:rPr lang="en-US" altLang="zh-CN" sz="3200" b="0" i="1" smtClean="0">
                            <a:latin typeface="Cambria Math" panose="02040503050406030204" pitchFamily="18" charset="0"/>
                            <a:ea typeface="微软雅黑" panose="020B0503020204020204" pitchFamily="34" charset="-122"/>
                          </a:rPr>
                          <m:t>𝑡𝑟𝑎𝑓𝑓𝑖𝑐</m:t>
                        </m:r>
                      </m:num>
                      <m:den>
                        <m:r>
                          <a:rPr lang="en-US" altLang="zh-CN" sz="3200" b="0" i="1" smtClean="0">
                            <a:latin typeface="Cambria Math" panose="02040503050406030204" pitchFamily="18" charset="0"/>
                            <a:ea typeface="微软雅黑" panose="020B0503020204020204" pitchFamily="34" charset="-122"/>
                          </a:rPr>
                          <m:t>𝑚𝑜𝑑𝑖𝑓𝑖𝑒𝑑</m:t>
                        </m:r>
                        <m:r>
                          <a:rPr lang="en-US" altLang="zh-CN" sz="3200" b="0" i="1" smtClean="0">
                            <a:latin typeface="Cambria Math" panose="02040503050406030204" pitchFamily="18" charset="0"/>
                            <a:ea typeface="微软雅黑" panose="020B0503020204020204" pitchFamily="34" charset="-122"/>
                          </a:rPr>
                          <m:t> </m:t>
                        </m:r>
                        <m:r>
                          <a:rPr lang="en-US" altLang="zh-CN" sz="3200" b="0" i="1" smtClean="0">
                            <a:latin typeface="Cambria Math" panose="02040503050406030204" pitchFamily="18" charset="0"/>
                            <a:ea typeface="微软雅黑" panose="020B0503020204020204" pitchFamily="34" charset="-122"/>
                          </a:rPr>
                          <m:t>𝑏𝑦𝑡𝑒𝑠</m:t>
                        </m:r>
                      </m:den>
                    </m:f>
                  </m:oMath>
                </a14:m>
                <a:endParaRPr lang="zh-CN" altLang="en-US" dirty="0">
                  <a:latin typeface="微软雅黑" panose="020B0503020204020204" pitchFamily="34" charset="-122"/>
                  <a:ea typeface="微软雅黑" panose="020B0503020204020204" pitchFamily="34" charset="-122"/>
                </a:endParaRPr>
              </a:p>
            </p:txBody>
          </p:sp>
        </mc:Choice>
        <mc:Fallback xmlns="">
          <p:sp>
            <p:nvSpPr>
              <p:cNvPr id="5" name="文本框 4"/>
              <p:cNvSpPr txBox="1">
                <a:spLocks noRot="1" noChangeAspect="1" noMove="1" noResize="1" noEditPoints="1" noAdjustHandles="1" noChangeArrowheads="1" noChangeShapeType="1" noTextEdit="1"/>
              </p:cNvSpPr>
              <p:nvPr/>
            </p:nvSpPr>
            <p:spPr>
              <a:xfrm>
                <a:off x="5915468" y="4190182"/>
                <a:ext cx="3359162" cy="1479957"/>
              </a:xfrm>
              <a:prstGeom prst="rect">
                <a:avLst/>
              </a:prstGeom>
              <a:blipFill rotWithShape="0">
                <a:blip r:embed="rId4"/>
                <a:stretch>
                  <a:fillRect l="-1815" t="-3292"/>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131540641"/>
      </p:ext>
    </p:extLst>
  </p:cSld>
  <p:clrMapOvr>
    <a:masterClrMapping/>
  </p:clrMapOvr>
  <mc:AlternateContent xmlns:mc="http://schemas.openxmlformats.org/markup-compatibility/2006">
    <mc:Choice xmlns:p14="http://schemas.microsoft.com/office/powerpoint/2010/main" Requires="p14">
      <p:transition spd="slow" p14:dur="2000" advTm="45016"/>
    </mc:Choice>
    <mc:Fallback>
      <p:transition spd="slow" advTm="45016"/>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vert="horz" lIns="91440" tIns="45720" rIns="91440" bIns="45720" rtlCol="0" anchor="ctr">
            <a:normAutofit/>
          </a:bodyPr>
          <a:lstStyle/>
          <a:p>
            <a:r>
              <a:rPr lang="en-US" altLang="zh-CN" sz="3600" dirty="0">
                <a:solidFill>
                  <a:srgbClr val="403B48"/>
                </a:solidFill>
              </a:rPr>
              <a:t>Propagation of corrupted data</a:t>
            </a:r>
            <a:endParaRPr lang="zh-CN" altLang="en-US" sz="3600" dirty="0">
              <a:solidFill>
                <a:srgbClr val="403B48"/>
              </a:solidFill>
            </a:endParaRPr>
          </a:p>
        </p:txBody>
      </p:sp>
      <p:sp>
        <p:nvSpPr>
          <p:cNvPr id="3" name="内容占位符 2"/>
          <p:cNvSpPr>
            <a:spLocks noGrp="1"/>
          </p:cNvSpPr>
          <p:nvPr>
            <p:ph idx="1"/>
          </p:nvPr>
        </p:nvSpPr>
        <p:spPr/>
        <p:txBody>
          <a:bodyPr/>
          <a:lstStyle/>
          <a:p>
            <a:endParaRPr lang="zh-CN" altLang="en-US" dirty="0"/>
          </a:p>
        </p:txBody>
      </p:sp>
      <p:pic>
        <p:nvPicPr>
          <p:cNvPr id="4" name="Picture 2" descr="“user”的图片搜索结果"/>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35700" y="2432736"/>
            <a:ext cx="1042988" cy="143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26"/>
          <p:cNvSpPr>
            <a:spLocks noChangeArrowheads="1"/>
          </p:cNvSpPr>
          <p:nvPr/>
        </p:nvSpPr>
        <p:spPr bwMode="auto">
          <a:xfrm>
            <a:off x="2671310" y="4832577"/>
            <a:ext cx="685800" cy="304800"/>
          </a:xfrm>
          <a:prstGeom prst="rect">
            <a:avLst/>
          </a:prstGeom>
          <a:solidFill>
            <a:srgbClr val="CC99FF"/>
          </a:solidFill>
          <a:ln w="9525">
            <a:solidFill>
              <a:schemeClr val="tx1"/>
            </a:solidFill>
            <a:miter lim="800000"/>
            <a:headEnd/>
            <a:tailEnd/>
          </a:ln>
        </p:spPr>
        <p:txBody>
          <a:bodyPr wrap="none" anchor="ct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eaLnBrk="1" hangingPunct="1"/>
            <a:endParaRPr lang="zh-CN" altLang="en-US"/>
          </a:p>
        </p:txBody>
      </p:sp>
      <p:sp>
        <p:nvSpPr>
          <p:cNvPr id="7" name="Rectangle 27"/>
          <p:cNvSpPr>
            <a:spLocks noChangeArrowheads="1"/>
          </p:cNvSpPr>
          <p:nvPr/>
        </p:nvSpPr>
        <p:spPr bwMode="auto">
          <a:xfrm>
            <a:off x="2671307" y="5137377"/>
            <a:ext cx="685800" cy="304800"/>
          </a:xfrm>
          <a:prstGeom prst="rect">
            <a:avLst/>
          </a:prstGeom>
          <a:solidFill>
            <a:srgbClr val="CC99FF"/>
          </a:solidFill>
          <a:ln w="9525">
            <a:solidFill>
              <a:schemeClr val="tx1"/>
            </a:solidFill>
            <a:miter lim="800000"/>
            <a:headEnd/>
            <a:tailEnd/>
          </a:ln>
        </p:spPr>
        <p:txBody>
          <a:bodyPr wrap="none" anchor="ct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eaLnBrk="1" hangingPunct="1"/>
            <a:endParaRPr lang="zh-CN" altLang="en-US"/>
          </a:p>
        </p:txBody>
      </p:sp>
      <p:sp>
        <p:nvSpPr>
          <p:cNvPr id="8" name="Rectangle 28"/>
          <p:cNvSpPr>
            <a:spLocks noChangeArrowheads="1"/>
          </p:cNvSpPr>
          <p:nvPr/>
        </p:nvSpPr>
        <p:spPr bwMode="auto">
          <a:xfrm>
            <a:off x="2671310" y="5442177"/>
            <a:ext cx="685800" cy="304800"/>
          </a:xfrm>
          <a:prstGeom prst="rect">
            <a:avLst/>
          </a:prstGeom>
          <a:solidFill>
            <a:srgbClr val="CC99FF"/>
          </a:solidFill>
          <a:ln w="9525">
            <a:solidFill>
              <a:schemeClr val="tx1"/>
            </a:solidFill>
            <a:miter lim="800000"/>
            <a:headEnd/>
            <a:tailEnd/>
          </a:ln>
        </p:spPr>
        <p:txBody>
          <a:bodyPr wrap="none" anchor="ct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algn="ctr" eaLnBrk="1" hangingPunct="1"/>
            <a:endParaRPr lang="en-US" altLang="zh-CN" sz="1800"/>
          </a:p>
        </p:txBody>
      </p:sp>
      <p:sp>
        <p:nvSpPr>
          <p:cNvPr id="9" name="Text Box 51"/>
          <p:cNvSpPr txBox="1">
            <a:spLocks noChangeArrowheads="1"/>
          </p:cNvSpPr>
          <p:nvPr/>
        </p:nvSpPr>
        <p:spPr bwMode="auto">
          <a:xfrm>
            <a:off x="1944234" y="6055632"/>
            <a:ext cx="154781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algn="ctr" eaLnBrk="1" hangingPunct="1"/>
            <a:r>
              <a:rPr lang="en-US" altLang="zh-CN" sz="2000" dirty="0">
                <a:latin typeface="微软雅黑" panose="020B0503020204020204" pitchFamily="34" charset="-122"/>
                <a:ea typeface="微软雅黑" panose="020B0503020204020204" pitchFamily="34" charset="-122"/>
              </a:rPr>
              <a:t>Local copy</a:t>
            </a:r>
          </a:p>
        </p:txBody>
      </p:sp>
      <p:sp>
        <p:nvSpPr>
          <p:cNvPr id="10" name="矩形 9"/>
          <p:cNvSpPr/>
          <p:nvPr/>
        </p:nvSpPr>
        <p:spPr>
          <a:xfrm>
            <a:off x="1618796" y="3864202"/>
            <a:ext cx="2122488" cy="1992312"/>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cxnSp>
        <p:nvCxnSpPr>
          <p:cNvPr id="11" name="直接连接符 10"/>
          <p:cNvCxnSpPr/>
          <p:nvPr/>
        </p:nvCxnSpPr>
        <p:spPr>
          <a:xfrm>
            <a:off x="1618796" y="4256314"/>
            <a:ext cx="2100263" cy="1588"/>
          </a:xfrm>
          <a:prstGeom prst="line">
            <a:avLst/>
          </a:prstGeom>
        </p:spPr>
        <p:style>
          <a:lnRef idx="1">
            <a:schemeClr val="accent1"/>
          </a:lnRef>
          <a:fillRef idx="0">
            <a:schemeClr val="accent1"/>
          </a:fillRef>
          <a:effectRef idx="0">
            <a:schemeClr val="accent1"/>
          </a:effectRef>
          <a:fontRef idx="minor">
            <a:schemeClr val="tx1"/>
          </a:fontRef>
        </p:style>
      </p:cxnSp>
      <p:sp>
        <p:nvSpPr>
          <p:cNvPr id="12" name="TextBox 18"/>
          <p:cNvSpPr txBox="1">
            <a:spLocks noChangeArrowheads="1"/>
          </p:cNvSpPr>
          <p:nvPr/>
        </p:nvSpPr>
        <p:spPr bwMode="auto">
          <a:xfrm>
            <a:off x="2307998" y="3806146"/>
            <a:ext cx="66743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eaLnBrk="1" hangingPunct="1"/>
            <a:r>
              <a:rPr lang="en-US" altLang="zh-CN" sz="2800" b="0" dirty="0">
                <a:latin typeface="+mn-lt"/>
                <a:ea typeface="+mn-ea"/>
              </a:rPr>
              <a:t>OS</a:t>
            </a:r>
            <a:endParaRPr lang="zh-CN" altLang="en-US" sz="2800" b="0" dirty="0">
              <a:latin typeface="+mn-lt"/>
              <a:ea typeface="+mn-ea"/>
            </a:endParaRPr>
          </a:p>
        </p:txBody>
      </p:sp>
      <p:sp>
        <p:nvSpPr>
          <p:cNvPr id="13" name="Text Box 51"/>
          <p:cNvSpPr txBox="1">
            <a:spLocks noChangeArrowheads="1"/>
          </p:cNvSpPr>
          <p:nvPr/>
        </p:nvSpPr>
        <p:spPr bwMode="auto">
          <a:xfrm>
            <a:off x="1748971" y="4289652"/>
            <a:ext cx="178439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zh-CN"/>
            </a:defPPr>
            <a:lvl1pPr>
              <a:defRPr sz="2800" b="0"/>
            </a:lvl1pPr>
            <a:lvl2pPr marL="742950" indent="-285750" eaLnBrk="0" hangingPunct="0">
              <a:defRPr sz="2400" b="1">
                <a:latin typeface="Arial Narrow" panose="020B0606020202030204" pitchFamily="34" charset="0"/>
                <a:ea typeface="宋体" panose="02010600030101010101" pitchFamily="2" charset="-122"/>
              </a:defRPr>
            </a:lvl2pPr>
            <a:lvl3pPr marL="1143000" indent="-228600" eaLnBrk="0" hangingPunct="0">
              <a:defRPr sz="2400" b="1">
                <a:latin typeface="Arial Narrow" panose="020B0606020202030204" pitchFamily="34" charset="0"/>
                <a:ea typeface="宋体" panose="02010600030101010101" pitchFamily="2" charset="-122"/>
              </a:defRPr>
            </a:lvl3pPr>
            <a:lvl4pPr marL="1600200" indent="-228600" eaLnBrk="0" hangingPunct="0">
              <a:defRPr sz="2400" b="1">
                <a:latin typeface="Arial Narrow" panose="020B0606020202030204" pitchFamily="34" charset="0"/>
                <a:ea typeface="宋体" panose="02010600030101010101" pitchFamily="2" charset="-122"/>
              </a:defRPr>
            </a:lvl4pPr>
            <a:lvl5pPr marL="2057400" indent="-228600" eaLnBrk="0" hangingPunct="0">
              <a:defRPr sz="2400" b="1">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latin typeface="Arial Narrow" panose="020B0606020202030204" pitchFamily="34" charset="0"/>
                <a:ea typeface="宋体" panose="02010600030101010101" pitchFamily="2" charset="-122"/>
              </a:defRPr>
            </a:lvl9pPr>
          </a:lstStyle>
          <a:p>
            <a:r>
              <a:rPr lang="en-US" altLang="zh-CN" dirty="0"/>
              <a:t>File system</a:t>
            </a:r>
          </a:p>
        </p:txBody>
      </p:sp>
      <p:sp>
        <p:nvSpPr>
          <p:cNvPr id="14" name="Rectangle 32"/>
          <p:cNvSpPr>
            <a:spLocks noChangeArrowheads="1"/>
          </p:cNvSpPr>
          <p:nvPr/>
        </p:nvSpPr>
        <p:spPr bwMode="auto">
          <a:xfrm>
            <a:off x="2671310" y="5256439"/>
            <a:ext cx="685800" cy="95250"/>
          </a:xfrm>
          <a:prstGeom prst="rect">
            <a:avLst/>
          </a:prstGeom>
          <a:solidFill>
            <a:schemeClr val="tx1"/>
          </a:solidFill>
          <a:ln w="9525">
            <a:solidFill>
              <a:schemeClr val="tx1"/>
            </a:solidFill>
            <a:miter lim="800000"/>
            <a:headEnd/>
            <a:tailEnd/>
          </a:ln>
        </p:spPr>
        <p:txBody>
          <a:bodyPr wrap="none" anchor="ct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eaLnBrk="1" hangingPunct="1"/>
            <a:endParaRPr lang="zh-CN" altLang="en-US"/>
          </a:p>
        </p:txBody>
      </p:sp>
      <p:sp>
        <p:nvSpPr>
          <p:cNvPr id="15" name="Rectangle 26"/>
          <p:cNvSpPr>
            <a:spLocks noChangeArrowheads="1"/>
          </p:cNvSpPr>
          <p:nvPr/>
        </p:nvSpPr>
        <p:spPr bwMode="auto">
          <a:xfrm>
            <a:off x="3908289" y="4832577"/>
            <a:ext cx="157162" cy="304800"/>
          </a:xfrm>
          <a:prstGeom prst="rect">
            <a:avLst/>
          </a:prstGeom>
          <a:solidFill>
            <a:srgbClr val="CC99FF"/>
          </a:solidFill>
          <a:ln w="9525">
            <a:solidFill>
              <a:schemeClr val="tx1"/>
            </a:solidFill>
            <a:miter lim="800000"/>
            <a:headEnd/>
            <a:tailEnd/>
          </a:ln>
        </p:spPr>
        <p:txBody>
          <a:bodyPr wrap="none" anchor="ct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eaLnBrk="1" hangingPunct="1"/>
            <a:endParaRPr lang="zh-CN" altLang="en-US"/>
          </a:p>
        </p:txBody>
      </p:sp>
      <p:sp>
        <p:nvSpPr>
          <p:cNvPr id="16" name="Rectangle 27"/>
          <p:cNvSpPr>
            <a:spLocks noChangeArrowheads="1"/>
          </p:cNvSpPr>
          <p:nvPr/>
        </p:nvSpPr>
        <p:spPr bwMode="auto">
          <a:xfrm>
            <a:off x="3908289" y="5137377"/>
            <a:ext cx="157162" cy="304800"/>
          </a:xfrm>
          <a:prstGeom prst="rect">
            <a:avLst/>
          </a:prstGeom>
          <a:solidFill>
            <a:srgbClr val="CC99FF"/>
          </a:solidFill>
          <a:ln w="9525">
            <a:solidFill>
              <a:schemeClr val="tx1"/>
            </a:solidFill>
            <a:miter lim="800000"/>
            <a:headEnd/>
            <a:tailEnd/>
          </a:ln>
        </p:spPr>
        <p:txBody>
          <a:bodyPr wrap="none" anchor="ct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eaLnBrk="1" hangingPunct="1"/>
            <a:endParaRPr lang="zh-CN" altLang="en-US"/>
          </a:p>
        </p:txBody>
      </p:sp>
      <p:sp>
        <p:nvSpPr>
          <p:cNvPr id="17" name="Rectangle 28"/>
          <p:cNvSpPr>
            <a:spLocks noChangeArrowheads="1"/>
          </p:cNvSpPr>
          <p:nvPr/>
        </p:nvSpPr>
        <p:spPr bwMode="auto">
          <a:xfrm>
            <a:off x="3908289" y="5442177"/>
            <a:ext cx="157162" cy="304800"/>
          </a:xfrm>
          <a:prstGeom prst="rect">
            <a:avLst/>
          </a:prstGeom>
          <a:solidFill>
            <a:srgbClr val="CC99FF"/>
          </a:solidFill>
          <a:ln w="9525">
            <a:solidFill>
              <a:schemeClr val="tx1"/>
            </a:solidFill>
            <a:miter lim="800000"/>
            <a:headEnd/>
            <a:tailEnd/>
          </a:ln>
        </p:spPr>
        <p:txBody>
          <a:bodyPr wrap="none" anchor="ct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algn="ctr" eaLnBrk="1" hangingPunct="1"/>
            <a:endParaRPr lang="en-US" altLang="zh-CN" sz="1800"/>
          </a:p>
        </p:txBody>
      </p:sp>
      <p:sp>
        <p:nvSpPr>
          <p:cNvPr id="18" name="Rectangle 32"/>
          <p:cNvSpPr>
            <a:spLocks noChangeArrowheads="1"/>
          </p:cNvSpPr>
          <p:nvPr/>
        </p:nvSpPr>
        <p:spPr bwMode="auto">
          <a:xfrm>
            <a:off x="3908289" y="5256440"/>
            <a:ext cx="157162" cy="95250"/>
          </a:xfrm>
          <a:prstGeom prst="rect">
            <a:avLst/>
          </a:prstGeom>
          <a:solidFill>
            <a:schemeClr val="tx1"/>
          </a:solidFill>
          <a:ln w="9525">
            <a:solidFill>
              <a:schemeClr val="tx1"/>
            </a:solidFill>
            <a:miter lim="800000"/>
            <a:headEnd/>
            <a:tailEnd/>
          </a:ln>
        </p:spPr>
        <p:txBody>
          <a:bodyPr wrap="none" anchor="ct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eaLnBrk="1" hangingPunct="1"/>
            <a:endParaRPr lang="zh-CN" altLang="en-US"/>
          </a:p>
        </p:txBody>
      </p:sp>
      <p:pic>
        <p:nvPicPr>
          <p:cNvPr id="19" name="Picture 4" descr="Image result for cloud icons"/>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71718" y="2199052"/>
            <a:ext cx="2849579" cy="2849582"/>
          </a:xfrm>
          <a:prstGeom prst="rect">
            <a:avLst/>
          </a:prstGeom>
          <a:noFill/>
          <a:extLst>
            <a:ext uri="{909E8E84-426E-40DD-AFC4-6F175D3DCCD1}">
              <a14:hiddenFill xmlns:a14="http://schemas.microsoft.com/office/drawing/2010/main">
                <a:solidFill>
                  <a:srgbClr val="FFFFFF"/>
                </a:solidFill>
              </a14:hiddenFill>
            </a:ext>
          </a:extLst>
        </p:spPr>
      </p:pic>
      <p:sp>
        <p:nvSpPr>
          <p:cNvPr id="20" name="Text Box 51"/>
          <p:cNvSpPr txBox="1">
            <a:spLocks noChangeArrowheads="1"/>
          </p:cNvSpPr>
          <p:nvPr/>
        </p:nvSpPr>
        <p:spPr bwMode="auto">
          <a:xfrm>
            <a:off x="6678816" y="4468857"/>
            <a:ext cx="163538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algn="ctr" eaLnBrk="1" hangingPunct="1"/>
            <a:r>
              <a:rPr lang="en-US" altLang="zh-CN" sz="2000" dirty="0" smtClean="0">
                <a:latin typeface="微软雅黑" panose="020B0503020204020204" pitchFamily="34" charset="-122"/>
                <a:ea typeface="微软雅黑" panose="020B0503020204020204" pitchFamily="34" charset="-122"/>
              </a:rPr>
              <a:t>Cloud </a:t>
            </a:r>
            <a:r>
              <a:rPr lang="en-US" altLang="zh-CN" sz="2000" dirty="0">
                <a:latin typeface="微软雅黑" panose="020B0503020204020204" pitchFamily="34" charset="-122"/>
                <a:ea typeface="微软雅黑" panose="020B0503020204020204" pitchFamily="34" charset="-122"/>
              </a:rPr>
              <a:t>copy</a:t>
            </a:r>
          </a:p>
        </p:txBody>
      </p:sp>
      <p:sp>
        <p:nvSpPr>
          <p:cNvPr id="21" name="左弧形箭头 20"/>
          <p:cNvSpPr/>
          <p:nvPr/>
        </p:nvSpPr>
        <p:spPr>
          <a:xfrm>
            <a:off x="915080" y="3026683"/>
            <a:ext cx="622300" cy="1773238"/>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schemeClr val="tx1"/>
              </a:solidFill>
            </a:endParaRPr>
          </a:p>
        </p:txBody>
      </p:sp>
      <p:sp>
        <p:nvSpPr>
          <p:cNvPr id="22" name="左弧形箭头 21"/>
          <p:cNvSpPr/>
          <p:nvPr/>
        </p:nvSpPr>
        <p:spPr>
          <a:xfrm rot="10800000">
            <a:off x="3853996" y="3054575"/>
            <a:ext cx="663575" cy="1774825"/>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schemeClr val="tx1"/>
              </a:solidFill>
            </a:endParaRPr>
          </a:p>
        </p:txBody>
      </p:sp>
      <p:sp>
        <p:nvSpPr>
          <p:cNvPr id="23" name="Text Box 51"/>
          <p:cNvSpPr txBox="1">
            <a:spLocks noChangeArrowheads="1"/>
          </p:cNvSpPr>
          <p:nvPr/>
        </p:nvSpPr>
        <p:spPr bwMode="auto">
          <a:xfrm>
            <a:off x="4298707" y="3068744"/>
            <a:ext cx="137477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zh-CN"/>
            </a:defPPr>
            <a:lvl1pPr>
              <a:defRPr sz="2800" b="0"/>
            </a:lvl1pPr>
            <a:lvl2pPr marL="742950" indent="-285750" eaLnBrk="0" hangingPunct="0">
              <a:defRPr sz="2400" b="1">
                <a:latin typeface="Arial Narrow" panose="020B0606020202030204" pitchFamily="34" charset="0"/>
                <a:ea typeface="宋体" panose="02010600030101010101" pitchFamily="2" charset="-122"/>
              </a:defRPr>
            </a:lvl2pPr>
            <a:lvl3pPr marL="1143000" indent="-228600" eaLnBrk="0" hangingPunct="0">
              <a:defRPr sz="2400" b="1">
                <a:latin typeface="Arial Narrow" panose="020B0606020202030204" pitchFamily="34" charset="0"/>
                <a:ea typeface="宋体" panose="02010600030101010101" pitchFamily="2" charset="-122"/>
              </a:defRPr>
            </a:lvl3pPr>
            <a:lvl4pPr marL="1600200" indent="-228600" eaLnBrk="0" hangingPunct="0">
              <a:defRPr sz="2400" b="1">
                <a:latin typeface="Arial Narrow" panose="020B0606020202030204" pitchFamily="34" charset="0"/>
                <a:ea typeface="宋体" panose="02010600030101010101" pitchFamily="2" charset="-122"/>
              </a:defRPr>
            </a:lvl4pPr>
            <a:lvl5pPr marL="2057400" indent="-228600" eaLnBrk="0" hangingPunct="0">
              <a:defRPr sz="2400" b="1">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latin typeface="Arial Narrow" panose="020B0606020202030204" pitchFamily="34" charset="0"/>
                <a:ea typeface="宋体" panose="02010600030101010101" pitchFamily="2" charset="-122"/>
              </a:defRPr>
            </a:lvl9pPr>
          </a:lstStyle>
          <a:p>
            <a:r>
              <a:rPr lang="en-US" altLang="zh-CN" dirty="0" err="1" smtClean="0"/>
              <a:t>Inotify</a:t>
            </a:r>
            <a:endParaRPr lang="en-US" altLang="zh-CN" dirty="0"/>
          </a:p>
        </p:txBody>
      </p:sp>
      <p:sp>
        <p:nvSpPr>
          <p:cNvPr id="24" name="Rectangle 26"/>
          <p:cNvSpPr>
            <a:spLocks noChangeArrowheads="1"/>
          </p:cNvSpPr>
          <p:nvPr/>
        </p:nvSpPr>
        <p:spPr bwMode="auto">
          <a:xfrm>
            <a:off x="6980448" y="3254602"/>
            <a:ext cx="685800" cy="304800"/>
          </a:xfrm>
          <a:prstGeom prst="rect">
            <a:avLst/>
          </a:prstGeom>
          <a:solidFill>
            <a:srgbClr val="CC99FF"/>
          </a:solidFill>
          <a:ln w="9525">
            <a:solidFill>
              <a:schemeClr val="tx1"/>
            </a:solidFill>
            <a:miter lim="800000"/>
            <a:headEnd/>
            <a:tailEnd/>
          </a:ln>
        </p:spPr>
        <p:txBody>
          <a:bodyPr wrap="none" anchor="ct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eaLnBrk="1" hangingPunct="1"/>
            <a:endParaRPr lang="zh-CN" altLang="en-US"/>
          </a:p>
        </p:txBody>
      </p:sp>
      <p:sp>
        <p:nvSpPr>
          <p:cNvPr id="25" name="Rectangle 27"/>
          <p:cNvSpPr>
            <a:spLocks noChangeArrowheads="1"/>
          </p:cNvSpPr>
          <p:nvPr/>
        </p:nvSpPr>
        <p:spPr bwMode="auto">
          <a:xfrm>
            <a:off x="6980445" y="3559402"/>
            <a:ext cx="685800" cy="304800"/>
          </a:xfrm>
          <a:prstGeom prst="rect">
            <a:avLst/>
          </a:prstGeom>
          <a:solidFill>
            <a:srgbClr val="CC99FF"/>
          </a:solidFill>
          <a:ln w="9525">
            <a:solidFill>
              <a:schemeClr val="tx1"/>
            </a:solidFill>
            <a:miter lim="800000"/>
            <a:headEnd/>
            <a:tailEnd/>
          </a:ln>
        </p:spPr>
        <p:txBody>
          <a:bodyPr wrap="none" anchor="ct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eaLnBrk="1" hangingPunct="1"/>
            <a:endParaRPr lang="zh-CN" altLang="en-US"/>
          </a:p>
        </p:txBody>
      </p:sp>
      <p:sp>
        <p:nvSpPr>
          <p:cNvPr id="26" name="Rectangle 28"/>
          <p:cNvSpPr>
            <a:spLocks noChangeArrowheads="1"/>
          </p:cNvSpPr>
          <p:nvPr/>
        </p:nvSpPr>
        <p:spPr bwMode="auto">
          <a:xfrm>
            <a:off x="6980448" y="3864202"/>
            <a:ext cx="685800" cy="304800"/>
          </a:xfrm>
          <a:prstGeom prst="rect">
            <a:avLst/>
          </a:prstGeom>
          <a:solidFill>
            <a:srgbClr val="CC99FF"/>
          </a:solidFill>
          <a:ln w="9525">
            <a:solidFill>
              <a:schemeClr val="tx1"/>
            </a:solidFill>
            <a:miter lim="800000"/>
            <a:headEnd/>
            <a:tailEnd/>
          </a:ln>
        </p:spPr>
        <p:txBody>
          <a:bodyPr wrap="none" anchor="ct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algn="ctr" eaLnBrk="1" hangingPunct="1"/>
            <a:endParaRPr lang="en-US" altLang="zh-CN" sz="1800"/>
          </a:p>
        </p:txBody>
      </p:sp>
      <p:sp>
        <p:nvSpPr>
          <p:cNvPr id="27" name="Rectangle 26"/>
          <p:cNvSpPr>
            <a:spLocks noChangeArrowheads="1"/>
          </p:cNvSpPr>
          <p:nvPr/>
        </p:nvSpPr>
        <p:spPr bwMode="auto">
          <a:xfrm>
            <a:off x="6640724" y="3254602"/>
            <a:ext cx="157162" cy="304800"/>
          </a:xfrm>
          <a:prstGeom prst="rect">
            <a:avLst/>
          </a:prstGeom>
          <a:solidFill>
            <a:srgbClr val="CC99FF"/>
          </a:solidFill>
          <a:ln w="9525">
            <a:solidFill>
              <a:schemeClr val="tx1"/>
            </a:solidFill>
            <a:miter lim="800000"/>
            <a:headEnd/>
            <a:tailEnd/>
          </a:ln>
        </p:spPr>
        <p:txBody>
          <a:bodyPr wrap="none" anchor="ct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eaLnBrk="1" hangingPunct="1"/>
            <a:endParaRPr lang="zh-CN" altLang="en-US"/>
          </a:p>
        </p:txBody>
      </p:sp>
      <p:sp>
        <p:nvSpPr>
          <p:cNvPr id="28" name="Rectangle 27"/>
          <p:cNvSpPr>
            <a:spLocks noChangeArrowheads="1"/>
          </p:cNvSpPr>
          <p:nvPr/>
        </p:nvSpPr>
        <p:spPr bwMode="auto">
          <a:xfrm>
            <a:off x="6640724" y="3559402"/>
            <a:ext cx="157162" cy="304800"/>
          </a:xfrm>
          <a:prstGeom prst="rect">
            <a:avLst/>
          </a:prstGeom>
          <a:solidFill>
            <a:srgbClr val="CC99FF"/>
          </a:solidFill>
          <a:ln w="9525">
            <a:solidFill>
              <a:schemeClr val="tx1"/>
            </a:solidFill>
            <a:miter lim="800000"/>
            <a:headEnd/>
            <a:tailEnd/>
          </a:ln>
        </p:spPr>
        <p:txBody>
          <a:bodyPr wrap="none" anchor="ct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eaLnBrk="1" hangingPunct="1"/>
            <a:endParaRPr lang="zh-CN" altLang="en-US"/>
          </a:p>
        </p:txBody>
      </p:sp>
      <p:sp>
        <p:nvSpPr>
          <p:cNvPr id="29" name="Rectangle 28"/>
          <p:cNvSpPr>
            <a:spLocks noChangeArrowheads="1"/>
          </p:cNvSpPr>
          <p:nvPr/>
        </p:nvSpPr>
        <p:spPr bwMode="auto">
          <a:xfrm>
            <a:off x="6640724" y="3864202"/>
            <a:ext cx="157162" cy="304800"/>
          </a:xfrm>
          <a:prstGeom prst="rect">
            <a:avLst/>
          </a:prstGeom>
          <a:solidFill>
            <a:srgbClr val="CC99FF"/>
          </a:solidFill>
          <a:ln w="9525">
            <a:solidFill>
              <a:schemeClr val="tx1"/>
            </a:solidFill>
            <a:miter lim="800000"/>
            <a:headEnd/>
            <a:tailEnd/>
          </a:ln>
        </p:spPr>
        <p:txBody>
          <a:bodyPr wrap="none" anchor="ct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algn="ctr" eaLnBrk="1" hangingPunct="1"/>
            <a:endParaRPr lang="en-US" altLang="zh-CN" sz="1800"/>
          </a:p>
        </p:txBody>
      </p:sp>
      <p:sp>
        <p:nvSpPr>
          <p:cNvPr id="30" name="Rectangle 32"/>
          <p:cNvSpPr>
            <a:spLocks noChangeArrowheads="1"/>
          </p:cNvSpPr>
          <p:nvPr/>
        </p:nvSpPr>
        <p:spPr bwMode="auto">
          <a:xfrm>
            <a:off x="2668927" y="5263582"/>
            <a:ext cx="685800" cy="95250"/>
          </a:xfrm>
          <a:prstGeom prst="rect">
            <a:avLst/>
          </a:prstGeom>
          <a:solidFill>
            <a:schemeClr val="tx1"/>
          </a:solidFill>
          <a:ln w="9525">
            <a:solidFill>
              <a:schemeClr val="tx1"/>
            </a:solidFill>
            <a:miter lim="800000"/>
            <a:headEnd/>
            <a:tailEnd/>
          </a:ln>
        </p:spPr>
        <p:txBody>
          <a:bodyPr wrap="none" anchor="ct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eaLnBrk="1" hangingPunct="1"/>
            <a:endParaRPr lang="zh-CN" altLang="en-US"/>
          </a:p>
        </p:txBody>
      </p:sp>
      <p:sp>
        <p:nvSpPr>
          <p:cNvPr id="31" name="Rectangle 32"/>
          <p:cNvSpPr>
            <a:spLocks noChangeArrowheads="1"/>
          </p:cNvSpPr>
          <p:nvPr/>
        </p:nvSpPr>
        <p:spPr bwMode="auto">
          <a:xfrm>
            <a:off x="3011827" y="4928961"/>
            <a:ext cx="238018" cy="117928"/>
          </a:xfrm>
          <a:prstGeom prst="rect">
            <a:avLst/>
          </a:prstGeom>
          <a:solidFill>
            <a:srgbClr val="FF0000"/>
          </a:solidFill>
          <a:ln w="9525">
            <a:solidFill>
              <a:schemeClr val="tx1"/>
            </a:solidFill>
            <a:miter lim="800000"/>
            <a:headEnd/>
            <a:tailEnd/>
          </a:ln>
        </p:spPr>
        <p:txBody>
          <a:bodyPr wrap="none" anchor="ct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eaLnBrk="1" hangingPunct="1"/>
            <a:endParaRPr lang="zh-CN" altLang="en-US"/>
          </a:p>
        </p:txBody>
      </p:sp>
      <p:sp>
        <p:nvSpPr>
          <p:cNvPr id="32" name="Rectangle 32"/>
          <p:cNvSpPr>
            <a:spLocks noChangeArrowheads="1"/>
          </p:cNvSpPr>
          <p:nvPr/>
        </p:nvSpPr>
        <p:spPr bwMode="auto">
          <a:xfrm>
            <a:off x="3924218" y="4959918"/>
            <a:ext cx="157583" cy="86971"/>
          </a:xfrm>
          <a:prstGeom prst="rect">
            <a:avLst/>
          </a:prstGeom>
          <a:solidFill>
            <a:srgbClr val="FF0000"/>
          </a:solidFill>
          <a:ln w="9525">
            <a:solidFill>
              <a:schemeClr val="tx1"/>
            </a:solidFill>
            <a:miter lim="800000"/>
            <a:headEnd/>
            <a:tailEnd/>
          </a:ln>
        </p:spPr>
        <p:txBody>
          <a:bodyPr wrap="none" anchor="ct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eaLnBrk="1" hangingPunct="1"/>
            <a:endParaRPr lang="zh-CN" altLang="en-US"/>
          </a:p>
        </p:txBody>
      </p:sp>
      <p:sp>
        <p:nvSpPr>
          <p:cNvPr id="33" name="Rectangle 32"/>
          <p:cNvSpPr>
            <a:spLocks noChangeArrowheads="1"/>
          </p:cNvSpPr>
          <p:nvPr/>
        </p:nvSpPr>
        <p:spPr bwMode="auto">
          <a:xfrm>
            <a:off x="3019083" y="4936221"/>
            <a:ext cx="238018" cy="117928"/>
          </a:xfrm>
          <a:prstGeom prst="rect">
            <a:avLst/>
          </a:prstGeom>
          <a:solidFill>
            <a:srgbClr val="FF0000"/>
          </a:solidFill>
          <a:ln w="9525">
            <a:solidFill>
              <a:schemeClr val="tx1"/>
            </a:solidFill>
            <a:miter lim="800000"/>
            <a:headEnd/>
            <a:tailEnd/>
          </a:ln>
        </p:spPr>
        <p:txBody>
          <a:bodyPr wrap="none" anchor="ct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eaLnBrk="1" hangingPunct="1"/>
            <a:endParaRPr lang="zh-CN" altLang="en-US"/>
          </a:p>
        </p:txBody>
      </p:sp>
      <p:sp>
        <p:nvSpPr>
          <p:cNvPr id="34" name="Text Box 51"/>
          <p:cNvSpPr txBox="1">
            <a:spLocks noChangeArrowheads="1"/>
          </p:cNvSpPr>
          <p:nvPr/>
        </p:nvSpPr>
        <p:spPr bwMode="auto">
          <a:xfrm>
            <a:off x="-58060" y="2961592"/>
            <a:ext cx="137477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zh-CN"/>
            </a:defPPr>
            <a:lvl1pPr>
              <a:defRPr sz="2800" b="0"/>
            </a:lvl1pPr>
            <a:lvl2pPr marL="742950" indent="-285750" eaLnBrk="0" hangingPunct="0">
              <a:defRPr sz="2400" b="1">
                <a:latin typeface="Arial Narrow" panose="020B0606020202030204" pitchFamily="34" charset="0"/>
                <a:ea typeface="宋体" panose="02010600030101010101" pitchFamily="2" charset="-122"/>
              </a:defRPr>
            </a:lvl2pPr>
            <a:lvl3pPr marL="1143000" indent="-228600" eaLnBrk="0" hangingPunct="0">
              <a:defRPr sz="2400" b="1">
                <a:latin typeface="Arial Narrow" panose="020B0606020202030204" pitchFamily="34" charset="0"/>
                <a:ea typeface="宋体" panose="02010600030101010101" pitchFamily="2" charset="-122"/>
              </a:defRPr>
            </a:lvl3pPr>
            <a:lvl4pPr marL="1600200" indent="-228600" eaLnBrk="0" hangingPunct="0">
              <a:defRPr sz="2400" b="1">
                <a:latin typeface="Arial Narrow" panose="020B0606020202030204" pitchFamily="34" charset="0"/>
                <a:ea typeface="宋体" panose="02010600030101010101" pitchFamily="2" charset="-122"/>
              </a:defRPr>
            </a:lvl4pPr>
            <a:lvl5pPr marL="2057400" indent="-228600" eaLnBrk="0" hangingPunct="0">
              <a:defRPr sz="2400" b="1">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latin typeface="Arial Narrow" panose="020B0606020202030204" pitchFamily="34" charset="0"/>
                <a:ea typeface="宋体" panose="02010600030101010101" pitchFamily="2" charset="-122"/>
              </a:defRPr>
            </a:lvl9pPr>
          </a:lstStyle>
          <a:p>
            <a:r>
              <a:rPr lang="en-US" altLang="zh-CN" dirty="0" smtClean="0"/>
              <a:t>Update</a:t>
            </a:r>
            <a:endParaRPr lang="en-US" altLang="zh-CN" dirty="0"/>
          </a:p>
        </p:txBody>
      </p:sp>
      <p:sp>
        <p:nvSpPr>
          <p:cNvPr id="35" name="Text Box 51"/>
          <p:cNvSpPr txBox="1">
            <a:spLocks noChangeArrowheads="1"/>
          </p:cNvSpPr>
          <p:nvPr/>
        </p:nvSpPr>
        <p:spPr bwMode="auto">
          <a:xfrm>
            <a:off x="6881367" y="2283253"/>
            <a:ext cx="176914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zh-CN"/>
            </a:defPPr>
            <a:lvl1pPr>
              <a:defRPr sz="2800" b="0"/>
            </a:lvl1pPr>
            <a:lvl2pPr marL="742950" indent="-285750" eaLnBrk="0" hangingPunct="0">
              <a:defRPr sz="2400" b="1">
                <a:latin typeface="Arial Narrow" panose="020B0606020202030204" pitchFamily="34" charset="0"/>
                <a:ea typeface="宋体" panose="02010600030101010101" pitchFamily="2" charset="-122"/>
              </a:defRPr>
            </a:lvl2pPr>
            <a:lvl3pPr marL="1143000" indent="-228600" eaLnBrk="0" hangingPunct="0">
              <a:defRPr sz="2400" b="1">
                <a:latin typeface="Arial Narrow" panose="020B0606020202030204" pitchFamily="34" charset="0"/>
                <a:ea typeface="宋体" panose="02010600030101010101" pitchFamily="2" charset="-122"/>
              </a:defRPr>
            </a:lvl3pPr>
            <a:lvl4pPr marL="1600200" indent="-228600" eaLnBrk="0" hangingPunct="0">
              <a:defRPr sz="2400" b="1">
                <a:latin typeface="Arial Narrow" panose="020B0606020202030204" pitchFamily="34" charset="0"/>
                <a:ea typeface="宋体" panose="02010600030101010101" pitchFamily="2" charset="-122"/>
              </a:defRPr>
            </a:lvl4pPr>
            <a:lvl5pPr marL="2057400" indent="-228600" eaLnBrk="0" hangingPunct="0">
              <a:defRPr sz="2400" b="1">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latin typeface="Arial Narrow" panose="020B0606020202030204" pitchFamily="34" charset="0"/>
                <a:ea typeface="宋体" panose="02010600030101010101" pitchFamily="2" charset="-122"/>
              </a:defRPr>
            </a:lvl9pPr>
          </a:lstStyle>
          <a:p>
            <a:r>
              <a:rPr lang="en-US" altLang="zh-CN" dirty="0" smtClean="0">
                <a:solidFill>
                  <a:srgbClr val="FF0000"/>
                </a:solidFill>
              </a:rPr>
              <a:t>corruption</a:t>
            </a:r>
            <a:endParaRPr lang="en-US" altLang="zh-CN" dirty="0">
              <a:solidFill>
                <a:srgbClr val="FF0000"/>
              </a:solidFill>
            </a:endParaRPr>
          </a:p>
        </p:txBody>
      </p:sp>
      <p:sp>
        <p:nvSpPr>
          <p:cNvPr id="36" name="爆炸形 1 35"/>
          <p:cNvSpPr/>
          <p:nvPr/>
        </p:nvSpPr>
        <p:spPr>
          <a:xfrm>
            <a:off x="6678816" y="1944914"/>
            <a:ext cx="2242481" cy="1309688"/>
          </a:xfrm>
          <a:prstGeom prst="irregularSeal1">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圆角矩形 36"/>
          <p:cNvSpPr/>
          <p:nvPr/>
        </p:nvSpPr>
        <p:spPr>
          <a:xfrm>
            <a:off x="2554352" y="2772051"/>
            <a:ext cx="1275969" cy="69181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altLang="zh-CN" sz="2000" dirty="0" smtClean="0"/>
              <a:t>Data Sync App</a:t>
            </a:r>
            <a:endParaRPr lang="zh-CN" altLang="en-US" sz="2000" dirty="0"/>
          </a:p>
        </p:txBody>
      </p:sp>
    </p:spTree>
    <p:custDataLst>
      <p:tags r:id="rId1"/>
    </p:custDataLst>
    <p:extLst>
      <p:ext uri="{BB962C8B-B14F-4D97-AF65-F5344CB8AC3E}">
        <p14:creationId xmlns:p14="http://schemas.microsoft.com/office/powerpoint/2010/main" val="3901572637"/>
      </p:ext>
    </p:extLst>
  </p:cSld>
  <p:clrMapOvr>
    <a:masterClrMapping/>
  </p:clrMapOvr>
  <mc:AlternateContent xmlns:mc="http://schemas.openxmlformats.org/markup-compatibility/2006">
    <mc:Choice xmlns:p14="http://schemas.microsoft.com/office/powerpoint/2010/main" Requires="p14">
      <p:transition spd="slow" p14:dur="2000" advTm="76872"/>
    </mc:Choice>
    <mc:Fallback>
      <p:transition spd="slow" advTm="7687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up)">
                                      <p:cBhvr>
                                        <p:cTn id="7" dur="500"/>
                                        <p:tgtEl>
                                          <p:spTgt spid="21"/>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4"/>
                                        </p:tgtEl>
                                        <p:attrNameLst>
                                          <p:attrName>style.visibility</p:attrName>
                                        </p:attrNameLst>
                                      </p:cBhvr>
                                      <p:to>
                                        <p:strVal val="visible"/>
                                      </p:to>
                                    </p:set>
                                    <p:animEffect transition="in" filter="wipe(left)">
                                      <p:cBhvr>
                                        <p:cTn id="11" dur="500"/>
                                        <p:tgtEl>
                                          <p:spTgt spid="14"/>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22"/>
                                        </p:tgtEl>
                                        <p:attrNameLst>
                                          <p:attrName>style.visibility</p:attrName>
                                        </p:attrNameLst>
                                      </p:cBhvr>
                                      <p:to>
                                        <p:strVal val="visible"/>
                                      </p:to>
                                    </p:set>
                                    <p:animEffect transition="in" filter="wipe(down)">
                                      <p:cBhvr>
                                        <p:cTn id="15" dur="500"/>
                                        <p:tgtEl>
                                          <p:spTgt spid="22"/>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2" fill="hold" grpId="0" nodeType="clickEffect">
                                  <p:stCondLst>
                                    <p:cond delay="0"/>
                                  </p:stCondLst>
                                  <p:childTnLst>
                                    <p:set>
                                      <p:cBhvr>
                                        <p:cTn id="19" dur="1" fill="hold">
                                          <p:stCondLst>
                                            <p:cond delay="0"/>
                                          </p:stCondLst>
                                        </p:cTn>
                                        <p:tgtEl>
                                          <p:spTgt spid="27"/>
                                        </p:tgtEl>
                                        <p:attrNameLst>
                                          <p:attrName>style.visibility</p:attrName>
                                        </p:attrNameLst>
                                      </p:cBhvr>
                                      <p:to>
                                        <p:strVal val="visible"/>
                                      </p:to>
                                    </p:set>
                                    <p:animEffect transition="in" filter="wipe(right)">
                                      <p:cBhvr>
                                        <p:cTn id="20" dur="500"/>
                                        <p:tgtEl>
                                          <p:spTgt spid="27"/>
                                        </p:tgtEl>
                                      </p:cBhvr>
                                    </p:animEffect>
                                  </p:childTnLst>
                                </p:cTn>
                              </p:par>
                              <p:par>
                                <p:cTn id="21" presetID="22" presetClass="entr" presetSubtype="2" fill="hold" grpId="0" nodeType="withEffect">
                                  <p:stCondLst>
                                    <p:cond delay="0"/>
                                  </p:stCondLst>
                                  <p:childTnLst>
                                    <p:set>
                                      <p:cBhvr>
                                        <p:cTn id="22" dur="1" fill="hold">
                                          <p:stCondLst>
                                            <p:cond delay="0"/>
                                          </p:stCondLst>
                                        </p:cTn>
                                        <p:tgtEl>
                                          <p:spTgt spid="28"/>
                                        </p:tgtEl>
                                        <p:attrNameLst>
                                          <p:attrName>style.visibility</p:attrName>
                                        </p:attrNameLst>
                                      </p:cBhvr>
                                      <p:to>
                                        <p:strVal val="visible"/>
                                      </p:to>
                                    </p:set>
                                    <p:animEffect transition="in" filter="wipe(right)">
                                      <p:cBhvr>
                                        <p:cTn id="23" dur="500"/>
                                        <p:tgtEl>
                                          <p:spTgt spid="28"/>
                                        </p:tgtEl>
                                      </p:cBhvr>
                                    </p:animEffect>
                                  </p:childTnLst>
                                </p:cTn>
                              </p:par>
                              <p:par>
                                <p:cTn id="24" presetID="22" presetClass="entr" presetSubtype="2" fill="hold" grpId="0" nodeType="withEffect">
                                  <p:stCondLst>
                                    <p:cond delay="0"/>
                                  </p:stCondLst>
                                  <p:childTnLst>
                                    <p:set>
                                      <p:cBhvr>
                                        <p:cTn id="25" dur="1" fill="hold">
                                          <p:stCondLst>
                                            <p:cond delay="0"/>
                                          </p:stCondLst>
                                        </p:cTn>
                                        <p:tgtEl>
                                          <p:spTgt spid="29"/>
                                        </p:tgtEl>
                                        <p:attrNameLst>
                                          <p:attrName>style.visibility</p:attrName>
                                        </p:attrNameLst>
                                      </p:cBhvr>
                                      <p:to>
                                        <p:strVal val="visible"/>
                                      </p:to>
                                    </p:set>
                                    <p:animEffect transition="in" filter="wipe(right)">
                                      <p:cBhvr>
                                        <p:cTn id="26" dur="500"/>
                                        <p:tgtEl>
                                          <p:spTgt spid="29"/>
                                        </p:tgtEl>
                                      </p:cBhvr>
                                    </p:animEffect>
                                  </p:childTnLst>
                                </p:cTn>
                              </p:par>
                            </p:childTnLst>
                          </p:cTn>
                        </p:par>
                        <p:par>
                          <p:cTn id="27" fill="hold">
                            <p:stCondLst>
                              <p:cond delay="500"/>
                            </p:stCondLst>
                            <p:childTnLst>
                              <p:par>
                                <p:cTn id="28" presetID="42" presetClass="path" presetSubtype="0" accel="50000" decel="50000" fill="hold" grpId="1" nodeType="afterEffect">
                                  <p:stCondLst>
                                    <p:cond delay="0"/>
                                  </p:stCondLst>
                                  <p:childTnLst>
                                    <p:animMotion origin="layout" path="M -2.22222E-6 7.40741E-7 L -0.2658 0.22708 " pathEditMode="relative" rAng="0" ptsTypes="AA">
                                      <p:cBhvr>
                                        <p:cTn id="29" dur="2000" fill="hold"/>
                                        <p:tgtEl>
                                          <p:spTgt spid="27"/>
                                        </p:tgtEl>
                                        <p:attrNameLst>
                                          <p:attrName>ppt_x</p:attrName>
                                          <p:attrName>ppt_y</p:attrName>
                                        </p:attrNameLst>
                                      </p:cBhvr>
                                      <p:rCtr x="-13299" y="11343"/>
                                    </p:animMotion>
                                  </p:childTnLst>
                                </p:cTn>
                              </p:par>
                              <p:par>
                                <p:cTn id="30" presetID="42" presetClass="path" presetSubtype="0" accel="50000" decel="50000" fill="hold" grpId="1" nodeType="withEffect">
                                  <p:stCondLst>
                                    <p:cond delay="0"/>
                                  </p:stCondLst>
                                  <p:childTnLst>
                                    <p:animMotion origin="layout" path="M -2.22222E-6 -3.7037E-6 L -0.2658 0.22524 " pathEditMode="relative" rAng="0" ptsTypes="AA">
                                      <p:cBhvr>
                                        <p:cTn id="31" dur="2000" fill="hold"/>
                                        <p:tgtEl>
                                          <p:spTgt spid="28"/>
                                        </p:tgtEl>
                                        <p:attrNameLst>
                                          <p:attrName>ppt_x</p:attrName>
                                          <p:attrName>ppt_y</p:attrName>
                                        </p:attrNameLst>
                                      </p:cBhvr>
                                      <p:rCtr x="-13299" y="11250"/>
                                    </p:animMotion>
                                  </p:childTnLst>
                                </p:cTn>
                              </p:par>
                              <p:par>
                                <p:cTn id="32" presetID="42" presetClass="path" presetSubtype="0" accel="50000" decel="50000" fill="hold" grpId="1" nodeType="withEffect">
                                  <p:stCondLst>
                                    <p:cond delay="0"/>
                                  </p:stCondLst>
                                  <p:childTnLst>
                                    <p:animMotion origin="layout" path="M -2.22222E-6 1.85185E-6 L -0.2658 0.22454 " pathEditMode="relative" rAng="0" ptsTypes="AA">
                                      <p:cBhvr>
                                        <p:cTn id="33" dur="2000" fill="hold"/>
                                        <p:tgtEl>
                                          <p:spTgt spid="29"/>
                                        </p:tgtEl>
                                        <p:attrNameLst>
                                          <p:attrName>ppt_x</p:attrName>
                                          <p:attrName>ppt_y</p:attrName>
                                        </p:attrNameLst>
                                      </p:cBhvr>
                                      <p:rCtr x="-13299" y="11227"/>
                                    </p:animMotion>
                                  </p:childTnLst>
                                </p:cTn>
                              </p:par>
                            </p:childTnLst>
                          </p:cTn>
                        </p:par>
                        <p:par>
                          <p:cTn id="34" fill="hold">
                            <p:stCondLst>
                              <p:cond delay="2500"/>
                            </p:stCondLst>
                            <p:childTnLst>
                              <p:par>
                                <p:cTn id="35" presetID="22" presetClass="entr" presetSubtype="8" fill="hold" grpId="0" nodeType="afterEffect">
                                  <p:stCondLst>
                                    <p:cond delay="0"/>
                                  </p:stCondLst>
                                  <p:childTnLst>
                                    <p:set>
                                      <p:cBhvr>
                                        <p:cTn id="36" dur="1" fill="hold">
                                          <p:stCondLst>
                                            <p:cond delay="0"/>
                                          </p:stCondLst>
                                        </p:cTn>
                                        <p:tgtEl>
                                          <p:spTgt spid="15"/>
                                        </p:tgtEl>
                                        <p:attrNameLst>
                                          <p:attrName>style.visibility</p:attrName>
                                        </p:attrNameLst>
                                      </p:cBhvr>
                                      <p:to>
                                        <p:strVal val="visible"/>
                                      </p:to>
                                    </p:set>
                                    <p:animEffect transition="in" filter="wipe(left)">
                                      <p:cBhvr>
                                        <p:cTn id="37" dur="500"/>
                                        <p:tgtEl>
                                          <p:spTgt spid="15"/>
                                        </p:tgtEl>
                                      </p:cBhvr>
                                    </p:animEffect>
                                  </p:childTnLst>
                                </p:cTn>
                              </p:par>
                              <p:par>
                                <p:cTn id="38" presetID="22" presetClass="entr" presetSubtype="8" fill="hold" grpId="0" nodeType="withEffect">
                                  <p:stCondLst>
                                    <p:cond delay="0"/>
                                  </p:stCondLst>
                                  <p:childTnLst>
                                    <p:set>
                                      <p:cBhvr>
                                        <p:cTn id="39" dur="1" fill="hold">
                                          <p:stCondLst>
                                            <p:cond delay="0"/>
                                          </p:stCondLst>
                                        </p:cTn>
                                        <p:tgtEl>
                                          <p:spTgt spid="16"/>
                                        </p:tgtEl>
                                        <p:attrNameLst>
                                          <p:attrName>style.visibility</p:attrName>
                                        </p:attrNameLst>
                                      </p:cBhvr>
                                      <p:to>
                                        <p:strVal val="visible"/>
                                      </p:to>
                                    </p:set>
                                    <p:animEffect transition="in" filter="wipe(left)">
                                      <p:cBhvr>
                                        <p:cTn id="40" dur="500"/>
                                        <p:tgtEl>
                                          <p:spTgt spid="16"/>
                                        </p:tgtEl>
                                      </p:cBhvr>
                                    </p:animEffect>
                                  </p:childTnLst>
                                </p:cTn>
                              </p:par>
                              <p:par>
                                <p:cTn id="41" presetID="22" presetClass="entr" presetSubtype="8" fill="hold" grpId="0" nodeType="withEffect">
                                  <p:stCondLst>
                                    <p:cond delay="0"/>
                                  </p:stCondLst>
                                  <p:childTnLst>
                                    <p:set>
                                      <p:cBhvr>
                                        <p:cTn id="42" dur="1" fill="hold">
                                          <p:stCondLst>
                                            <p:cond delay="0"/>
                                          </p:stCondLst>
                                        </p:cTn>
                                        <p:tgtEl>
                                          <p:spTgt spid="17"/>
                                        </p:tgtEl>
                                        <p:attrNameLst>
                                          <p:attrName>style.visibility</p:attrName>
                                        </p:attrNameLst>
                                      </p:cBhvr>
                                      <p:to>
                                        <p:strVal val="visible"/>
                                      </p:to>
                                    </p:set>
                                    <p:animEffect transition="in" filter="wipe(left)">
                                      <p:cBhvr>
                                        <p:cTn id="43" dur="500"/>
                                        <p:tgtEl>
                                          <p:spTgt spid="17"/>
                                        </p:tgtEl>
                                      </p:cBhvr>
                                    </p:animEffect>
                                  </p:childTnLst>
                                </p:cTn>
                              </p:par>
                              <p:par>
                                <p:cTn id="44" presetID="22" presetClass="entr" presetSubtype="8" fill="hold" grpId="0" nodeType="withEffect">
                                  <p:stCondLst>
                                    <p:cond delay="0"/>
                                  </p:stCondLst>
                                  <p:childTnLst>
                                    <p:set>
                                      <p:cBhvr>
                                        <p:cTn id="45" dur="1" fill="hold">
                                          <p:stCondLst>
                                            <p:cond delay="0"/>
                                          </p:stCondLst>
                                        </p:cTn>
                                        <p:tgtEl>
                                          <p:spTgt spid="18"/>
                                        </p:tgtEl>
                                        <p:attrNameLst>
                                          <p:attrName>style.visibility</p:attrName>
                                        </p:attrNameLst>
                                      </p:cBhvr>
                                      <p:to>
                                        <p:strVal val="visible"/>
                                      </p:to>
                                    </p:set>
                                    <p:animEffect transition="in" filter="wipe(left)">
                                      <p:cBhvr>
                                        <p:cTn id="46" dur="500"/>
                                        <p:tgtEl>
                                          <p:spTgt spid="18"/>
                                        </p:tgtEl>
                                      </p:cBhvr>
                                    </p:animEffect>
                                  </p:childTnLst>
                                </p:cTn>
                              </p:par>
                              <p:par>
                                <p:cTn id="47" presetID="22" presetClass="entr" presetSubtype="8" fill="hold" grpId="0" nodeType="withEffect">
                                  <p:stCondLst>
                                    <p:cond delay="0"/>
                                  </p:stCondLst>
                                  <p:childTnLst>
                                    <p:set>
                                      <p:cBhvr>
                                        <p:cTn id="48" dur="1" fill="hold">
                                          <p:stCondLst>
                                            <p:cond delay="0"/>
                                          </p:stCondLst>
                                        </p:cTn>
                                        <p:tgtEl>
                                          <p:spTgt spid="32"/>
                                        </p:tgtEl>
                                        <p:attrNameLst>
                                          <p:attrName>style.visibility</p:attrName>
                                        </p:attrNameLst>
                                      </p:cBhvr>
                                      <p:to>
                                        <p:strVal val="visible"/>
                                      </p:to>
                                    </p:set>
                                    <p:animEffect transition="in" filter="wipe(left)">
                                      <p:cBhvr>
                                        <p:cTn id="49" dur="500"/>
                                        <p:tgtEl>
                                          <p:spTgt spid="32"/>
                                        </p:tgtEl>
                                      </p:cBhvr>
                                    </p:animEffec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grpId="1" nodeType="clickEffect">
                                  <p:stCondLst>
                                    <p:cond delay="0"/>
                                  </p:stCondLst>
                                  <p:childTnLst>
                                    <p:set>
                                      <p:cBhvr>
                                        <p:cTn id="53" dur="1" fill="hold">
                                          <p:stCondLst>
                                            <p:cond delay="0"/>
                                          </p:stCondLst>
                                        </p:cTn>
                                        <p:tgtEl>
                                          <p:spTgt spid="30"/>
                                        </p:tgtEl>
                                        <p:attrNameLst>
                                          <p:attrName>style.visibility</p:attrName>
                                        </p:attrNameLst>
                                      </p:cBhvr>
                                      <p:to>
                                        <p:strVal val="visible"/>
                                      </p:to>
                                    </p:set>
                                  </p:childTnLst>
                                </p:cTn>
                              </p:par>
                            </p:childTnLst>
                          </p:cTn>
                        </p:par>
                        <p:par>
                          <p:cTn id="54" fill="hold">
                            <p:stCondLst>
                              <p:cond delay="0"/>
                            </p:stCondLst>
                            <p:childTnLst>
                              <p:par>
                                <p:cTn id="55" presetID="42" presetClass="path" presetSubtype="0" accel="50000" decel="50000" fill="hold" grpId="0" nodeType="afterEffect">
                                  <p:stCondLst>
                                    <p:cond delay="0"/>
                                  </p:stCondLst>
                                  <p:childTnLst>
                                    <p:animMotion origin="layout" path="M -2.77778E-7 2.96296E-6 L 0.47205 -0.23102 " pathEditMode="relative" rAng="0" ptsTypes="AA">
                                      <p:cBhvr>
                                        <p:cTn id="56" dur="2000" fill="hold"/>
                                        <p:tgtEl>
                                          <p:spTgt spid="30"/>
                                        </p:tgtEl>
                                        <p:attrNameLst>
                                          <p:attrName>ppt_x</p:attrName>
                                          <p:attrName>ppt_y</p:attrName>
                                        </p:attrNameLst>
                                      </p:cBhvr>
                                      <p:rCtr x="23594" y="-11551"/>
                                    </p:animMotion>
                                  </p:childTnLst>
                                </p:cTn>
                              </p:par>
                              <p:par>
                                <p:cTn id="57" presetID="42" presetClass="path" presetSubtype="0" accel="50000" decel="50000" fill="hold" grpId="0" nodeType="withEffect">
                                  <p:stCondLst>
                                    <p:cond delay="0"/>
                                  </p:stCondLst>
                                  <p:childTnLst>
                                    <p:animMotion origin="layout" path="M 8.33333E-7 -7.40741E-7 L 0.47031 -0.2338 " pathEditMode="relative" rAng="0" ptsTypes="AA">
                                      <p:cBhvr>
                                        <p:cTn id="58" dur="2000" fill="hold"/>
                                        <p:tgtEl>
                                          <p:spTgt spid="33"/>
                                        </p:tgtEl>
                                        <p:attrNameLst>
                                          <p:attrName>ppt_x</p:attrName>
                                          <p:attrName>ppt_y</p:attrName>
                                        </p:attrNameLst>
                                      </p:cBhvr>
                                      <p:rCtr x="23507" y="-11690"/>
                                    </p:animMotion>
                                  </p:childTnLst>
                                </p:cTn>
                              </p:par>
                            </p:childTnLst>
                          </p:cTn>
                        </p:par>
                        <p:par>
                          <p:cTn id="59" fill="hold">
                            <p:stCondLst>
                              <p:cond delay="2000"/>
                            </p:stCondLst>
                            <p:childTnLst>
                              <p:par>
                                <p:cTn id="60" presetID="16" presetClass="entr" presetSubtype="21" fill="hold" grpId="0" nodeType="afterEffect">
                                  <p:stCondLst>
                                    <p:cond delay="0"/>
                                  </p:stCondLst>
                                  <p:childTnLst>
                                    <p:set>
                                      <p:cBhvr>
                                        <p:cTn id="61" dur="1" fill="hold">
                                          <p:stCondLst>
                                            <p:cond delay="0"/>
                                          </p:stCondLst>
                                        </p:cTn>
                                        <p:tgtEl>
                                          <p:spTgt spid="35"/>
                                        </p:tgtEl>
                                        <p:attrNameLst>
                                          <p:attrName>style.visibility</p:attrName>
                                        </p:attrNameLst>
                                      </p:cBhvr>
                                      <p:to>
                                        <p:strVal val="visible"/>
                                      </p:to>
                                    </p:set>
                                    <p:animEffect transition="in" filter="barn(inVertical)">
                                      <p:cBhvr>
                                        <p:cTn id="62" dur="500"/>
                                        <p:tgtEl>
                                          <p:spTgt spid="35"/>
                                        </p:tgtEl>
                                      </p:cBhvr>
                                    </p:animEffect>
                                  </p:childTnLst>
                                </p:cTn>
                              </p:par>
                              <p:par>
                                <p:cTn id="63" presetID="16" presetClass="entr" presetSubtype="21" fill="hold" grpId="0" nodeType="withEffect">
                                  <p:stCondLst>
                                    <p:cond delay="0"/>
                                  </p:stCondLst>
                                  <p:childTnLst>
                                    <p:set>
                                      <p:cBhvr>
                                        <p:cTn id="64" dur="1" fill="hold">
                                          <p:stCondLst>
                                            <p:cond delay="0"/>
                                          </p:stCondLst>
                                        </p:cTn>
                                        <p:tgtEl>
                                          <p:spTgt spid="36"/>
                                        </p:tgtEl>
                                        <p:attrNameLst>
                                          <p:attrName>style.visibility</p:attrName>
                                        </p:attrNameLst>
                                      </p:cBhvr>
                                      <p:to>
                                        <p:strVal val="visible"/>
                                      </p:to>
                                    </p:set>
                                    <p:animEffect transition="in" filter="barn(inVertical)">
                                      <p:cBhvr>
                                        <p:cTn id="65"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P spid="17" grpId="0" animBg="1"/>
      <p:bldP spid="18" grpId="0" animBg="1"/>
      <p:bldP spid="21" grpId="0" animBg="1"/>
      <p:bldP spid="22" grpId="0" animBg="1"/>
      <p:bldP spid="27" grpId="0" animBg="1"/>
      <p:bldP spid="27" grpId="1" animBg="1"/>
      <p:bldP spid="28" grpId="0" animBg="1"/>
      <p:bldP spid="28" grpId="1" animBg="1"/>
      <p:bldP spid="29" grpId="0" animBg="1"/>
      <p:bldP spid="29" grpId="1" animBg="1"/>
      <p:bldP spid="30" grpId="0" animBg="1"/>
      <p:bldP spid="30" grpId="1" animBg="1"/>
      <p:bldP spid="32" grpId="0" animBg="1"/>
      <p:bldP spid="33" grpId="0" animBg="1"/>
      <p:bldP spid="35" grpId="0"/>
      <p:bldP spid="3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vert="horz" lIns="91440" tIns="45720" rIns="91440" bIns="45720" rtlCol="0" anchor="ctr">
            <a:normAutofit/>
          </a:bodyPr>
          <a:lstStyle/>
          <a:p>
            <a:r>
              <a:rPr lang="en-US" altLang="zh-CN" sz="3600" dirty="0" smtClean="0">
                <a:solidFill>
                  <a:srgbClr val="403B48"/>
                </a:solidFill>
              </a:rPr>
              <a:t>Causing data inconsistency</a:t>
            </a:r>
            <a:endParaRPr lang="zh-CN" altLang="en-US" sz="3600" dirty="0">
              <a:solidFill>
                <a:srgbClr val="403B48"/>
              </a:solidFill>
            </a:endParaRPr>
          </a:p>
        </p:txBody>
      </p:sp>
      <p:sp>
        <p:nvSpPr>
          <p:cNvPr id="3" name="内容占位符 2"/>
          <p:cNvSpPr>
            <a:spLocks noGrp="1"/>
          </p:cNvSpPr>
          <p:nvPr>
            <p:ph idx="1"/>
          </p:nvPr>
        </p:nvSpPr>
        <p:spPr/>
        <p:txBody>
          <a:bodyPr/>
          <a:lstStyle/>
          <a:p>
            <a:endParaRPr lang="zh-CN" altLang="en-US"/>
          </a:p>
        </p:txBody>
      </p:sp>
      <p:pic>
        <p:nvPicPr>
          <p:cNvPr id="4" name="Picture 2" descr="“user”的图片搜索结果"/>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34694" y="2435111"/>
            <a:ext cx="1042988" cy="143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51"/>
          <p:cNvSpPr txBox="1">
            <a:spLocks noChangeArrowheads="1"/>
          </p:cNvSpPr>
          <p:nvPr/>
        </p:nvSpPr>
        <p:spPr bwMode="auto">
          <a:xfrm>
            <a:off x="1966235" y="6055632"/>
            <a:ext cx="150381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algn="ctr" eaLnBrk="1" hangingPunct="1"/>
            <a:r>
              <a:rPr lang="en-US" altLang="zh-CN" dirty="0">
                <a:latin typeface="+mn-lt"/>
                <a:ea typeface="微软雅黑" panose="020B0503020204020204" pitchFamily="34" charset="-122"/>
              </a:rPr>
              <a:t>Local copy</a:t>
            </a:r>
          </a:p>
        </p:txBody>
      </p:sp>
      <p:sp>
        <p:nvSpPr>
          <p:cNvPr id="7" name="矩形 6"/>
          <p:cNvSpPr/>
          <p:nvPr/>
        </p:nvSpPr>
        <p:spPr>
          <a:xfrm>
            <a:off x="1618796" y="3864202"/>
            <a:ext cx="2122488" cy="1992312"/>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cxnSp>
        <p:nvCxnSpPr>
          <p:cNvPr id="8" name="直接连接符 7"/>
          <p:cNvCxnSpPr/>
          <p:nvPr/>
        </p:nvCxnSpPr>
        <p:spPr>
          <a:xfrm>
            <a:off x="1618796" y="4256314"/>
            <a:ext cx="2100263" cy="1588"/>
          </a:xfrm>
          <a:prstGeom prst="line">
            <a:avLst/>
          </a:prstGeom>
        </p:spPr>
        <p:style>
          <a:lnRef idx="1">
            <a:schemeClr val="accent1"/>
          </a:lnRef>
          <a:fillRef idx="0">
            <a:schemeClr val="accent1"/>
          </a:fillRef>
          <a:effectRef idx="0">
            <a:schemeClr val="accent1"/>
          </a:effectRef>
          <a:fontRef idx="minor">
            <a:schemeClr val="tx1"/>
          </a:fontRef>
        </p:style>
      </p:cxnSp>
      <p:sp>
        <p:nvSpPr>
          <p:cNvPr id="9" name="TextBox 18"/>
          <p:cNvSpPr txBox="1">
            <a:spLocks noChangeArrowheads="1"/>
          </p:cNvSpPr>
          <p:nvPr/>
        </p:nvSpPr>
        <p:spPr bwMode="auto">
          <a:xfrm>
            <a:off x="2307998" y="3806146"/>
            <a:ext cx="66743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eaLnBrk="1" hangingPunct="1"/>
            <a:r>
              <a:rPr lang="en-US" altLang="zh-CN" sz="2800" b="0" dirty="0">
                <a:latin typeface="+mn-lt"/>
                <a:ea typeface="+mn-ea"/>
              </a:rPr>
              <a:t>OS</a:t>
            </a:r>
            <a:endParaRPr lang="zh-CN" altLang="en-US" sz="2800" b="0" dirty="0">
              <a:latin typeface="+mn-lt"/>
              <a:ea typeface="+mn-ea"/>
            </a:endParaRPr>
          </a:p>
        </p:txBody>
      </p:sp>
      <p:sp>
        <p:nvSpPr>
          <p:cNvPr id="10" name="Text Box 51"/>
          <p:cNvSpPr txBox="1">
            <a:spLocks noChangeArrowheads="1"/>
          </p:cNvSpPr>
          <p:nvPr/>
        </p:nvSpPr>
        <p:spPr bwMode="auto">
          <a:xfrm>
            <a:off x="1748971" y="4289652"/>
            <a:ext cx="178439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zh-CN"/>
            </a:defPPr>
            <a:lvl1pPr>
              <a:defRPr sz="2800" b="0"/>
            </a:lvl1pPr>
            <a:lvl2pPr marL="742950" indent="-285750" eaLnBrk="0" hangingPunct="0">
              <a:defRPr sz="2400" b="1">
                <a:latin typeface="Arial Narrow" panose="020B0606020202030204" pitchFamily="34" charset="0"/>
                <a:ea typeface="宋体" panose="02010600030101010101" pitchFamily="2" charset="-122"/>
              </a:defRPr>
            </a:lvl2pPr>
            <a:lvl3pPr marL="1143000" indent="-228600" eaLnBrk="0" hangingPunct="0">
              <a:defRPr sz="2400" b="1">
                <a:latin typeface="Arial Narrow" panose="020B0606020202030204" pitchFamily="34" charset="0"/>
                <a:ea typeface="宋体" panose="02010600030101010101" pitchFamily="2" charset="-122"/>
              </a:defRPr>
            </a:lvl3pPr>
            <a:lvl4pPr marL="1600200" indent="-228600" eaLnBrk="0" hangingPunct="0">
              <a:defRPr sz="2400" b="1">
                <a:latin typeface="Arial Narrow" panose="020B0606020202030204" pitchFamily="34" charset="0"/>
                <a:ea typeface="宋体" panose="02010600030101010101" pitchFamily="2" charset="-122"/>
              </a:defRPr>
            </a:lvl4pPr>
            <a:lvl5pPr marL="2057400" indent="-228600" eaLnBrk="0" hangingPunct="0">
              <a:defRPr sz="2400" b="1">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latin typeface="Arial Narrow" panose="020B0606020202030204" pitchFamily="34" charset="0"/>
                <a:ea typeface="宋体" panose="02010600030101010101" pitchFamily="2" charset="-122"/>
              </a:defRPr>
            </a:lvl9pPr>
          </a:lstStyle>
          <a:p>
            <a:r>
              <a:rPr lang="en-US" altLang="zh-CN" dirty="0"/>
              <a:t>File system</a:t>
            </a:r>
          </a:p>
        </p:txBody>
      </p:sp>
      <p:pic>
        <p:nvPicPr>
          <p:cNvPr id="11" name="Picture 4" descr="Image result for cloud icons"/>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71718" y="2199052"/>
            <a:ext cx="2849579" cy="2849582"/>
          </a:xfrm>
          <a:prstGeom prst="rect">
            <a:avLst/>
          </a:prstGeom>
          <a:noFill/>
          <a:extLst>
            <a:ext uri="{909E8E84-426E-40DD-AFC4-6F175D3DCCD1}">
              <a14:hiddenFill xmlns:a14="http://schemas.microsoft.com/office/drawing/2010/main">
                <a:solidFill>
                  <a:srgbClr val="FFFFFF"/>
                </a:solidFill>
              </a14:hiddenFill>
            </a:ext>
          </a:extLst>
        </p:spPr>
      </p:pic>
      <p:sp>
        <p:nvSpPr>
          <p:cNvPr id="12" name="Text Box 51"/>
          <p:cNvSpPr txBox="1">
            <a:spLocks noChangeArrowheads="1"/>
          </p:cNvSpPr>
          <p:nvPr/>
        </p:nvSpPr>
        <p:spPr bwMode="auto">
          <a:xfrm>
            <a:off x="6678816" y="4468857"/>
            <a:ext cx="163538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b="1">
                <a:solidFill>
                  <a:schemeClr val="tx1"/>
                </a:solidFill>
                <a:latin typeface="Arial Narrow" panose="020B0606020202030204" pitchFamily="34" charset="0"/>
                <a:ea typeface="宋体" panose="02010600030101010101" pitchFamily="2" charset="-122"/>
              </a:defRPr>
            </a:lvl1pPr>
            <a:lvl2pPr marL="742950" indent="-285750" eaLnBrk="0" hangingPunct="0">
              <a:defRPr sz="2400" b="1">
                <a:solidFill>
                  <a:schemeClr val="tx1"/>
                </a:solidFill>
                <a:latin typeface="Arial Narrow" panose="020B0606020202030204" pitchFamily="34" charset="0"/>
                <a:ea typeface="宋体" panose="02010600030101010101" pitchFamily="2" charset="-122"/>
              </a:defRPr>
            </a:lvl2pPr>
            <a:lvl3pPr marL="1143000" indent="-228600" eaLnBrk="0" hangingPunct="0">
              <a:defRPr sz="2400" b="1">
                <a:solidFill>
                  <a:schemeClr val="tx1"/>
                </a:solidFill>
                <a:latin typeface="Arial Narrow" panose="020B0606020202030204" pitchFamily="34" charset="0"/>
                <a:ea typeface="宋体" panose="02010600030101010101" pitchFamily="2" charset="-122"/>
              </a:defRPr>
            </a:lvl3pPr>
            <a:lvl4pPr marL="1600200" indent="-228600" eaLnBrk="0" hangingPunct="0">
              <a:defRPr sz="2400" b="1">
                <a:solidFill>
                  <a:schemeClr val="tx1"/>
                </a:solidFill>
                <a:latin typeface="Arial Narrow" panose="020B0606020202030204" pitchFamily="34" charset="0"/>
                <a:ea typeface="宋体" panose="02010600030101010101" pitchFamily="2" charset="-122"/>
              </a:defRPr>
            </a:lvl4pPr>
            <a:lvl5pPr marL="2057400" indent="-228600" eaLnBrk="0" hangingPunct="0">
              <a:defRPr sz="2400" b="1">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solidFill>
                  <a:schemeClr val="tx1"/>
                </a:solidFill>
                <a:latin typeface="Arial Narrow" panose="020B0606020202030204" pitchFamily="34" charset="0"/>
                <a:ea typeface="宋体" panose="02010600030101010101" pitchFamily="2" charset="-122"/>
              </a:defRPr>
            </a:lvl9pPr>
          </a:lstStyle>
          <a:p>
            <a:pPr algn="ctr" eaLnBrk="1" hangingPunct="1"/>
            <a:r>
              <a:rPr lang="en-US" altLang="zh-CN" sz="2000" dirty="0" smtClean="0">
                <a:latin typeface="微软雅黑" panose="020B0503020204020204" pitchFamily="34" charset="-122"/>
                <a:ea typeface="微软雅黑" panose="020B0503020204020204" pitchFamily="34" charset="-122"/>
              </a:rPr>
              <a:t>Cloud </a:t>
            </a:r>
            <a:r>
              <a:rPr lang="en-US" altLang="zh-CN" sz="2000" dirty="0">
                <a:latin typeface="微软雅黑" panose="020B0503020204020204" pitchFamily="34" charset="-122"/>
                <a:ea typeface="微软雅黑" panose="020B0503020204020204" pitchFamily="34" charset="-122"/>
              </a:rPr>
              <a:t>copy</a:t>
            </a:r>
          </a:p>
        </p:txBody>
      </p:sp>
      <p:sp>
        <p:nvSpPr>
          <p:cNvPr id="13" name="左弧形箭头 12"/>
          <p:cNvSpPr/>
          <p:nvPr/>
        </p:nvSpPr>
        <p:spPr>
          <a:xfrm>
            <a:off x="915080" y="3026683"/>
            <a:ext cx="622300" cy="1773238"/>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schemeClr val="tx1"/>
              </a:solidFill>
            </a:endParaRPr>
          </a:p>
        </p:txBody>
      </p:sp>
      <p:sp>
        <p:nvSpPr>
          <p:cNvPr id="14" name="左弧形箭头 13"/>
          <p:cNvSpPr/>
          <p:nvPr/>
        </p:nvSpPr>
        <p:spPr>
          <a:xfrm rot="10800000">
            <a:off x="3853996" y="3054575"/>
            <a:ext cx="663575" cy="1774825"/>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schemeClr val="tx1"/>
              </a:solidFill>
            </a:endParaRPr>
          </a:p>
        </p:txBody>
      </p:sp>
      <p:sp>
        <p:nvSpPr>
          <p:cNvPr id="15" name="Text Box 51"/>
          <p:cNvSpPr txBox="1">
            <a:spLocks noChangeArrowheads="1"/>
          </p:cNvSpPr>
          <p:nvPr/>
        </p:nvSpPr>
        <p:spPr bwMode="auto">
          <a:xfrm>
            <a:off x="4298707" y="3068744"/>
            <a:ext cx="137477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zh-CN"/>
            </a:defPPr>
            <a:lvl1pPr>
              <a:defRPr sz="2800" b="0"/>
            </a:lvl1pPr>
            <a:lvl2pPr marL="742950" indent="-285750" eaLnBrk="0" hangingPunct="0">
              <a:defRPr sz="2400" b="1">
                <a:latin typeface="Arial Narrow" panose="020B0606020202030204" pitchFamily="34" charset="0"/>
                <a:ea typeface="宋体" panose="02010600030101010101" pitchFamily="2" charset="-122"/>
              </a:defRPr>
            </a:lvl2pPr>
            <a:lvl3pPr marL="1143000" indent="-228600" eaLnBrk="0" hangingPunct="0">
              <a:defRPr sz="2400" b="1">
                <a:latin typeface="Arial Narrow" panose="020B0606020202030204" pitchFamily="34" charset="0"/>
                <a:ea typeface="宋体" panose="02010600030101010101" pitchFamily="2" charset="-122"/>
              </a:defRPr>
            </a:lvl3pPr>
            <a:lvl4pPr marL="1600200" indent="-228600" eaLnBrk="0" hangingPunct="0">
              <a:defRPr sz="2400" b="1">
                <a:latin typeface="Arial Narrow" panose="020B0606020202030204" pitchFamily="34" charset="0"/>
                <a:ea typeface="宋体" panose="02010600030101010101" pitchFamily="2" charset="-122"/>
              </a:defRPr>
            </a:lvl4pPr>
            <a:lvl5pPr marL="2057400" indent="-228600" eaLnBrk="0" hangingPunct="0">
              <a:defRPr sz="2400" b="1">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latin typeface="Arial Narrow" panose="020B0606020202030204" pitchFamily="34" charset="0"/>
                <a:ea typeface="宋体" panose="02010600030101010101" pitchFamily="2" charset="-122"/>
              </a:defRPr>
            </a:lvl9pPr>
          </a:lstStyle>
          <a:p>
            <a:r>
              <a:rPr lang="en-US" altLang="zh-CN" dirty="0" err="1" smtClean="0"/>
              <a:t>Inotify</a:t>
            </a:r>
            <a:endParaRPr lang="en-US" altLang="zh-CN" dirty="0"/>
          </a:p>
        </p:txBody>
      </p:sp>
      <p:pic>
        <p:nvPicPr>
          <p:cNvPr id="16"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06111" y="4757965"/>
            <a:ext cx="56197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3"/>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467429" y="4769623"/>
            <a:ext cx="1158875" cy="972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 Box 51"/>
          <p:cNvSpPr txBox="1">
            <a:spLocks noChangeArrowheads="1"/>
          </p:cNvSpPr>
          <p:nvPr/>
        </p:nvSpPr>
        <p:spPr bwMode="auto">
          <a:xfrm>
            <a:off x="-58060" y="2961592"/>
            <a:ext cx="137477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zh-CN"/>
            </a:defPPr>
            <a:lvl1pPr>
              <a:defRPr sz="2800" b="0"/>
            </a:lvl1pPr>
            <a:lvl2pPr marL="742950" indent="-285750" eaLnBrk="0" hangingPunct="0">
              <a:defRPr sz="2400" b="1">
                <a:latin typeface="Arial Narrow" panose="020B0606020202030204" pitchFamily="34" charset="0"/>
                <a:ea typeface="宋体" panose="02010600030101010101" pitchFamily="2" charset="-122"/>
              </a:defRPr>
            </a:lvl2pPr>
            <a:lvl3pPr marL="1143000" indent="-228600" eaLnBrk="0" hangingPunct="0">
              <a:defRPr sz="2400" b="1">
                <a:latin typeface="Arial Narrow" panose="020B0606020202030204" pitchFamily="34" charset="0"/>
                <a:ea typeface="宋体" panose="02010600030101010101" pitchFamily="2" charset="-122"/>
              </a:defRPr>
            </a:lvl3pPr>
            <a:lvl4pPr marL="1600200" indent="-228600" eaLnBrk="0" hangingPunct="0">
              <a:defRPr sz="2400" b="1">
                <a:latin typeface="Arial Narrow" panose="020B0606020202030204" pitchFamily="34" charset="0"/>
                <a:ea typeface="宋体" panose="02010600030101010101" pitchFamily="2" charset="-122"/>
              </a:defRPr>
            </a:lvl4pPr>
            <a:lvl5pPr marL="2057400" indent="-228600" eaLnBrk="0" hangingPunct="0">
              <a:defRPr sz="2400" b="1">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latin typeface="Arial Narrow" panose="020B0606020202030204" pitchFamily="34" charset="0"/>
                <a:ea typeface="宋体" panose="02010600030101010101" pitchFamily="2" charset="-122"/>
              </a:defRPr>
            </a:lvl9pPr>
          </a:lstStyle>
          <a:p>
            <a:r>
              <a:rPr lang="en-US" altLang="zh-CN" dirty="0" smtClean="0"/>
              <a:t>Update</a:t>
            </a:r>
            <a:endParaRPr lang="en-US" altLang="zh-CN" dirty="0"/>
          </a:p>
        </p:txBody>
      </p:sp>
      <p:pic>
        <p:nvPicPr>
          <p:cNvPr id="19" name="图片 18"/>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3355189" y="3672723"/>
            <a:ext cx="737207" cy="842522"/>
          </a:xfrm>
          <a:prstGeom prst="rect">
            <a:avLst/>
          </a:prstGeom>
        </p:spPr>
      </p:pic>
      <p:sp>
        <p:nvSpPr>
          <p:cNvPr id="20" name="矩形 19"/>
          <p:cNvSpPr/>
          <p:nvPr/>
        </p:nvSpPr>
        <p:spPr>
          <a:xfrm>
            <a:off x="7431317" y="3165146"/>
            <a:ext cx="1074057" cy="1033112"/>
          </a:xfrm>
          <a:prstGeom prst="rect">
            <a:avLst/>
          </a:prstGeom>
          <a:noFill/>
          <a:ln w="254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Text Box 51"/>
          <p:cNvSpPr txBox="1">
            <a:spLocks noChangeArrowheads="1"/>
          </p:cNvSpPr>
          <p:nvPr/>
        </p:nvSpPr>
        <p:spPr bwMode="auto">
          <a:xfrm>
            <a:off x="6663652" y="2109085"/>
            <a:ext cx="226263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zh-CN"/>
            </a:defPPr>
            <a:lvl1pPr>
              <a:defRPr sz="2800" b="0"/>
            </a:lvl1pPr>
            <a:lvl2pPr marL="742950" indent="-285750" eaLnBrk="0" hangingPunct="0">
              <a:defRPr sz="2400" b="1">
                <a:latin typeface="Arial Narrow" panose="020B0606020202030204" pitchFamily="34" charset="0"/>
                <a:ea typeface="宋体" panose="02010600030101010101" pitchFamily="2" charset="-122"/>
              </a:defRPr>
            </a:lvl2pPr>
            <a:lvl3pPr marL="1143000" indent="-228600" eaLnBrk="0" hangingPunct="0">
              <a:defRPr sz="2400" b="1">
                <a:latin typeface="Arial Narrow" panose="020B0606020202030204" pitchFamily="34" charset="0"/>
                <a:ea typeface="宋体" panose="02010600030101010101" pitchFamily="2" charset="-122"/>
              </a:defRPr>
            </a:lvl3pPr>
            <a:lvl4pPr marL="1600200" indent="-228600" eaLnBrk="0" hangingPunct="0">
              <a:defRPr sz="2400" b="1">
                <a:latin typeface="Arial Narrow" panose="020B0606020202030204" pitchFamily="34" charset="0"/>
                <a:ea typeface="宋体" panose="02010600030101010101" pitchFamily="2" charset="-122"/>
              </a:defRPr>
            </a:lvl4pPr>
            <a:lvl5pPr marL="2057400" indent="-228600" eaLnBrk="0" hangingPunct="0">
              <a:defRPr sz="2400" b="1">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sz="2400" b="1">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sz="2400" b="1">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sz="2400" b="1">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sz="2400" b="1">
                <a:latin typeface="Arial Narrow" panose="020B0606020202030204" pitchFamily="34" charset="0"/>
                <a:ea typeface="宋体" panose="02010600030101010101" pitchFamily="2" charset="-122"/>
              </a:defRPr>
            </a:lvl9pPr>
          </a:lstStyle>
          <a:p>
            <a:r>
              <a:rPr lang="en-US" altLang="zh-CN" dirty="0" smtClean="0">
                <a:solidFill>
                  <a:srgbClr val="FF0000"/>
                </a:solidFill>
              </a:rPr>
              <a:t>inconsistency</a:t>
            </a:r>
            <a:endParaRPr lang="en-US" altLang="zh-CN" dirty="0">
              <a:solidFill>
                <a:srgbClr val="FF0000"/>
              </a:solidFill>
            </a:endParaRPr>
          </a:p>
        </p:txBody>
      </p:sp>
      <p:sp>
        <p:nvSpPr>
          <p:cNvPr id="22" name="爆炸形 1 21"/>
          <p:cNvSpPr/>
          <p:nvPr/>
        </p:nvSpPr>
        <p:spPr>
          <a:xfrm>
            <a:off x="6081486" y="1632633"/>
            <a:ext cx="3231692" cy="1563913"/>
          </a:xfrm>
          <a:prstGeom prst="irregularSeal1">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圆角矩形 22"/>
          <p:cNvSpPr/>
          <p:nvPr/>
        </p:nvSpPr>
        <p:spPr>
          <a:xfrm>
            <a:off x="2554352" y="2772051"/>
            <a:ext cx="1275969" cy="69181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altLang="zh-CN" sz="2000" dirty="0" smtClean="0"/>
              <a:t>Data Sync App</a:t>
            </a:r>
            <a:endParaRPr lang="zh-CN" altLang="en-US" sz="2000" dirty="0"/>
          </a:p>
        </p:txBody>
      </p:sp>
    </p:spTree>
    <p:custDataLst>
      <p:tags r:id="rId1"/>
    </p:custDataLst>
    <p:extLst>
      <p:ext uri="{BB962C8B-B14F-4D97-AF65-F5344CB8AC3E}">
        <p14:creationId xmlns:p14="http://schemas.microsoft.com/office/powerpoint/2010/main" val="1852253622"/>
      </p:ext>
    </p:extLst>
  </p:cSld>
  <p:clrMapOvr>
    <a:masterClrMapping/>
  </p:clrMapOvr>
  <mc:AlternateContent xmlns:mc="http://schemas.openxmlformats.org/markup-compatibility/2006">
    <mc:Choice xmlns:p14="http://schemas.microsoft.com/office/powerpoint/2010/main" Requires="p14">
      <p:transition spd="slow" p14:dur="2000" advTm="83273"/>
    </mc:Choice>
    <mc:Fallback>
      <p:transition spd="slow" advTm="8327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up)">
                                      <p:cBhvr>
                                        <p:cTn id="7" dur="500"/>
                                        <p:tgtEl>
                                          <p:spTgt spid="13"/>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wipe(down)">
                                      <p:cBhvr>
                                        <p:cTn id="11" dur="500"/>
                                        <p:tgtEl>
                                          <p:spTgt spid="16"/>
                                        </p:tgtEl>
                                      </p:cBhvr>
                                    </p:animEffect>
                                  </p:childTnLst>
                                </p:cTn>
                              </p:par>
                              <p:par>
                                <p:cTn id="12" presetID="22" presetClass="entr" presetSubtype="4" fill="hold" nodeType="withEffect">
                                  <p:stCondLst>
                                    <p:cond delay="0"/>
                                  </p:stCondLst>
                                  <p:childTnLst>
                                    <p:set>
                                      <p:cBhvr>
                                        <p:cTn id="13" dur="1" fill="hold">
                                          <p:stCondLst>
                                            <p:cond delay="0"/>
                                          </p:stCondLst>
                                        </p:cTn>
                                        <p:tgtEl>
                                          <p:spTgt spid="17"/>
                                        </p:tgtEl>
                                        <p:attrNameLst>
                                          <p:attrName>style.visibility</p:attrName>
                                        </p:attrNameLst>
                                      </p:cBhvr>
                                      <p:to>
                                        <p:strVal val="visible"/>
                                      </p:to>
                                    </p:set>
                                    <p:animEffect transition="in" filter="wipe(down)">
                                      <p:cBhvr>
                                        <p:cTn id="14" dur="500"/>
                                        <p:tgtEl>
                                          <p:spTgt spid="17"/>
                                        </p:tgtEl>
                                      </p:cBhvr>
                                    </p:animEffect>
                                  </p:childTnLst>
                                </p:cTn>
                              </p:par>
                            </p:childTnLst>
                          </p:cTn>
                        </p:par>
                        <p:par>
                          <p:cTn id="15" fill="hold">
                            <p:stCondLst>
                              <p:cond delay="1000"/>
                            </p:stCondLst>
                            <p:childTnLst>
                              <p:par>
                                <p:cTn id="16" presetID="22" presetClass="entr" presetSubtype="4" fill="hold" grpId="0" nodeType="afterEffect">
                                  <p:stCondLst>
                                    <p:cond delay="0"/>
                                  </p:stCondLst>
                                  <p:childTnLst>
                                    <p:set>
                                      <p:cBhvr>
                                        <p:cTn id="17" dur="1" fill="hold">
                                          <p:stCondLst>
                                            <p:cond delay="0"/>
                                          </p:stCondLst>
                                        </p:cTn>
                                        <p:tgtEl>
                                          <p:spTgt spid="14"/>
                                        </p:tgtEl>
                                        <p:attrNameLst>
                                          <p:attrName>style.visibility</p:attrName>
                                        </p:attrNameLst>
                                      </p:cBhvr>
                                      <p:to>
                                        <p:strVal val="visible"/>
                                      </p:to>
                                    </p:set>
                                    <p:animEffect transition="in" filter="wipe(down)">
                                      <p:cBhvr>
                                        <p:cTn id="18" dur="500"/>
                                        <p:tgtEl>
                                          <p:spTgt spid="14"/>
                                        </p:tgtEl>
                                      </p:cBhvr>
                                    </p:animEffect>
                                  </p:childTnLst>
                                </p:cTn>
                              </p:par>
                            </p:childTnLst>
                          </p:cTn>
                        </p:par>
                      </p:childTnLst>
                    </p:cTn>
                  </p:par>
                  <p:par>
                    <p:cTn id="19" fill="hold">
                      <p:stCondLst>
                        <p:cond delay="indefinite"/>
                      </p:stCondLst>
                      <p:childTnLst>
                        <p:par>
                          <p:cTn id="20" fill="hold">
                            <p:stCondLst>
                              <p:cond delay="0"/>
                            </p:stCondLst>
                            <p:childTnLst>
                              <p:par>
                                <p:cTn id="21" presetID="56" presetClass="path" presetSubtype="0" accel="50000" decel="50000" fill="hold" nodeType="clickEffect">
                                  <p:stCondLst>
                                    <p:cond delay="0"/>
                                  </p:stCondLst>
                                  <p:childTnLst>
                                    <p:animMotion origin="layout" path="M -1.11111E-6 -2.22222E-6 L 0.54931 -0.17569 " pathEditMode="relative" rAng="0" ptsTypes="AA">
                                      <p:cBhvr>
                                        <p:cTn id="22" dur="2000" fill="hold"/>
                                        <p:tgtEl>
                                          <p:spTgt spid="16"/>
                                        </p:tgtEl>
                                        <p:attrNameLst>
                                          <p:attrName>ppt_x</p:attrName>
                                          <p:attrName>ppt_y</p:attrName>
                                        </p:attrNameLst>
                                      </p:cBhvr>
                                      <p:rCtr x="27465" y="-8796"/>
                                    </p:animMotion>
                                  </p:childTnLst>
                                </p:cTn>
                              </p:par>
                            </p:childTnLst>
                          </p:cTn>
                        </p:par>
                        <p:par>
                          <p:cTn id="23" fill="hold">
                            <p:stCondLst>
                              <p:cond delay="2000"/>
                            </p:stCondLst>
                            <p:childTnLst>
                              <p:par>
                                <p:cTn id="24" presetID="1" presetClass="entr" presetSubtype="0" fill="hold" nodeType="afterEffect">
                                  <p:stCondLst>
                                    <p:cond delay="0"/>
                                  </p:stCondLst>
                                  <p:childTnLst>
                                    <p:set>
                                      <p:cBhvr>
                                        <p:cTn id="25" dur="1" fill="hold">
                                          <p:stCondLst>
                                            <p:cond delay="0"/>
                                          </p:stCondLst>
                                        </p:cTn>
                                        <p:tgtEl>
                                          <p:spTgt spid="19"/>
                                        </p:tgtEl>
                                        <p:attrNameLst>
                                          <p:attrName>style.visibility</p:attrName>
                                        </p:attrNameLst>
                                      </p:cBhvr>
                                      <p:to>
                                        <p:strVal val="visible"/>
                                      </p:to>
                                    </p:set>
                                  </p:childTnLst>
                                </p:cTn>
                              </p:par>
                            </p:childTnLst>
                          </p:cTn>
                        </p:par>
                        <p:par>
                          <p:cTn id="26" fill="hold">
                            <p:stCondLst>
                              <p:cond delay="2000"/>
                            </p:stCondLst>
                            <p:childTnLst>
                              <p:par>
                                <p:cTn id="27" presetID="16" presetClass="entr" presetSubtype="21" fill="hold" grpId="0" nodeType="afterEffect">
                                  <p:stCondLst>
                                    <p:cond delay="0"/>
                                  </p:stCondLst>
                                  <p:childTnLst>
                                    <p:set>
                                      <p:cBhvr>
                                        <p:cTn id="28" dur="1" fill="hold">
                                          <p:stCondLst>
                                            <p:cond delay="0"/>
                                          </p:stCondLst>
                                        </p:cTn>
                                        <p:tgtEl>
                                          <p:spTgt spid="21"/>
                                        </p:tgtEl>
                                        <p:attrNameLst>
                                          <p:attrName>style.visibility</p:attrName>
                                        </p:attrNameLst>
                                      </p:cBhvr>
                                      <p:to>
                                        <p:strVal val="visible"/>
                                      </p:to>
                                    </p:set>
                                    <p:animEffect transition="in" filter="barn(inVertical)">
                                      <p:cBhvr>
                                        <p:cTn id="29" dur="500"/>
                                        <p:tgtEl>
                                          <p:spTgt spid="21"/>
                                        </p:tgtEl>
                                      </p:cBhvr>
                                    </p:animEffect>
                                  </p:childTnLst>
                                </p:cTn>
                              </p:par>
                              <p:par>
                                <p:cTn id="30" presetID="16" presetClass="entr" presetSubtype="21" fill="hold" grpId="0" nodeType="withEffect">
                                  <p:stCondLst>
                                    <p:cond delay="0"/>
                                  </p:stCondLst>
                                  <p:childTnLst>
                                    <p:set>
                                      <p:cBhvr>
                                        <p:cTn id="31" dur="1" fill="hold">
                                          <p:stCondLst>
                                            <p:cond delay="0"/>
                                          </p:stCondLst>
                                        </p:cTn>
                                        <p:tgtEl>
                                          <p:spTgt spid="22"/>
                                        </p:tgtEl>
                                        <p:attrNameLst>
                                          <p:attrName>style.visibility</p:attrName>
                                        </p:attrNameLst>
                                      </p:cBhvr>
                                      <p:to>
                                        <p:strVal val="visible"/>
                                      </p:to>
                                    </p:set>
                                    <p:animEffect transition="in" filter="barn(inVertical)">
                                      <p:cBhvr>
                                        <p:cTn id="32" dur="500"/>
                                        <p:tgtEl>
                                          <p:spTgt spid="22"/>
                                        </p:tgtEl>
                                      </p:cBhvr>
                                    </p:animEffect>
                                  </p:childTnLst>
                                </p:cTn>
                              </p:par>
                              <p:par>
                                <p:cTn id="33" presetID="16" presetClass="entr" presetSubtype="21" fill="hold" grpId="0" nodeType="withEffect">
                                  <p:stCondLst>
                                    <p:cond delay="0"/>
                                  </p:stCondLst>
                                  <p:childTnLst>
                                    <p:set>
                                      <p:cBhvr>
                                        <p:cTn id="34" dur="1" fill="hold">
                                          <p:stCondLst>
                                            <p:cond delay="0"/>
                                          </p:stCondLst>
                                        </p:cTn>
                                        <p:tgtEl>
                                          <p:spTgt spid="20"/>
                                        </p:tgtEl>
                                        <p:attrNameLst>
                                          <p:attrName>style.visibility</p:attrName>
                                        </p:attrNameLst>
                                      </p:cBhvr>
                                      <p:to>
                                        <p:strVal val="visible"/>
                                      </p:to>
                                    </p:set>
                                    <p:animEffect transition="in" filter="barn(inVertical)">
                                      <p:cBhvr>
                                        <p:cTn id="35"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20" grpId="0" animBg="1"/>
      <p:bldP spid="21" grpId="0"/>
      <p:bldP spid="22"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TIMING" val="|7.2"/>
</p:tagLst>
</file>

<file path=ppt/tags/tag10.xml><?xml version="1.0" encoding="utf-8"?>
<p:tagLst xmlns:a="http://schemas.openxmlformats.org/drawingml/2006/main" xmlns:r="http://schemas.openxmlformats.org/officeDocument/2006/relationships" xmlns:p="http://schemas.openxmlformats.org/presentationml/2006/main">
  <p:tag name="TIMING" val="|12|10.5|10.4|4|10|61.4"/>
</p:tagLst>
</file>

<file path=ppt/tags/tag11.xml><?xml version="1.0" encoding="utf-8"?>
<p:tagLst xmlns:a="http://schemas.openxmlformats.org/drawingml/2006/main" xmlns:r="http://schemas.openxmlformats.org/officeDocument/2006/relationships" xmlns:p="http://schemas.openxmlformats.org/presentationml/2006/main">
  <p:tag name="TIMING" val="|8.4|8.7|4.3|8.8|15.8|15"/>
</p:tagLst>
</file>

<file path=ppt/tags/tag12.xml><?xml version="1.0" encoding="utf-8"?>
<p:tagLst xmlns:a="http://schemas.openxmlformats.org/drawingml/2006/main" xmlns:r="http://schemas.openxmlformats.org/officeDocument/2006/relationships" xmlns:p="http://schemas.openxmlformats.org/presentationml/2006/main">
  <p:tag name="TIMING" val="|24.3|22.5"/>
</p:tagLst>
</file>

<file path=ppt/tags/tag13.xml><?xml version="1.0" encoding="utf-8"?>
<p:tagLst xmlns:a="http://schemas.openxmlformats.org/drawingml/2006/main" xmlns:r="http://schemas.openxmlformats.org/officeDocument/2006/relationships" xmlns:p="http://schemas.openxmlformats.org/presentationml/2006/main">
  <p:tag name="TIMING" val="|10.9|7.2|18.8|1.7|4.6|21.6"/>
</p:tagLst>
</file>

<file path=ppt/tags/tag14.xml><?xml version="1.0" encoding="utf-8"?>
<p:tagLst xmlns:a="http://schemas.openxmlformats.org/drawingml/2006/main" xmlns:r="http://schemas.openxmlformats.org/officeDocument/2006/relationships" xmlns:p="http://schemas.openxmlformats.org/presentationml/2006/main">
  <p:tag name="TIMING" val="|49.9|9.8|4.1|3.6|4.9|1.2|3.5|0.7|5.6|9.2|1.7|3.1"/>
</p:tagLst>
</file>

<file path=ppt/tags/tag2.xml><?xml version="1.0" encoding="utf-8"?>
<p:tagLst xmlns:a="http://schemas.openxmlformats.org/drawingml/2006/main" xmlns:r="http://schemas.openxmlformats.org/officeDocument/2006/relationships" xmlns:p="http://schemas.openxmlformats.org/presentationml/2006/main">
  <p:tag name="TIMING" val="|7.7|13.1|4.6"/>
</p:tagLst>
</file>

<file path=ppt/tags/tag3.xml><?xml version="1.0" encoding="utf-8"?>
<p:tagLst xmlns:a="http://schemas.openxmlformats.org/drawingml/2006/main" xmlns:r="http://schemas.openxmlformats.org/officeDocument/2006/relationships" xmlns:p="http://schemas.openxmlformats.org/presentationml/2006/main">
  <p:tag name="TIMING" val="|19.4|9.4|17.2|12.3"/>
</p:tagLst>
</file>

<file path=ppt/tags/tag4.xml><?xml version="1.0" encoding="utf-8"?>
<p:tagLst xmlns:a="http://schemas.openxmlformats.org/drawingml/2006/main" xmlns:r="http://schemas.openxmlformats.org/officeDocument/2006/relationships" xmlns:p="http://schemas.openxmlformats.org/presentationml/2006/main">
  <p:tag name="TIMING" val="|30.4|15.1|17.2"/>
</p:tagLst>
</file>

<file path=ppt/tags/tag5.xml><?xml version="1.0" encoding="utf-8"?>
<p:tagLst xmlns:a="http://schemas.openxmlformats.org/drawingml/2006/main" xmlns:r="http://schemas.openxmlformats.org/officeDocument/2006/relationships" xmlns:p="http://schemas.openxmlformats.org/presentationml/2006/main">
  <p:tag name="TIMING" val="|9.3|32.5"/>
</p:tagLst>
</file>

<file path=ppt/tags/tag6.xml><?xml version="1.0" encoding="utf-8"?>
<p:tagLst xmlns:a="http://schemas.openxmlformats.org/drawingml/2006/main" xmlns:r="http://schemas.openxmlformats.org/officeDocument/2006/relationships" xmlns:p="http://schemas.openxmlformats.org/presentationml/2006/main">
  <p:tag name="TIMING" val="|13.2|8"/>
</p:tagLst>
</file>

<file path=ppt/tags/tag7.xml><?xml version="1.0" encoding="utf-8"?>
<p:tagLst xmlns:a="http://schemas.openxmlformats.org/drawingml/2006/main" xmlns:r="http://schemas.openxmlformats.org/officeDocument/2006/relationships" xmlns:p="http://schemas.openxmlformats.org/presentationml/2006/main">
  <p:tag name="TIMING" val="|20"/>
</p:tagLst>
</file>

<file path=ppt/tags/tag8.xml><?xml version="1.0" encoding="utf-8"?>
<p:tagLst xmlns:a="http://schemas.openxmlformats.org/drawingml/2006/main" xmlns:r="http://schemas.openxmlformats.org/officeDocument/2006/relationships" xmlns:p="http://schemas.openxmlformats.org/presentationml/2006/main">
  <p:tag name="TIMING" val="|7.3|7.9"/>
</p:tagLst>
</file>

<file path=ppt/tags/tag9.xml><?xml version="1.0" encoding="utf-8"?>
<p:tagLst xmlns:a="http://schemas.openxmlformats.org/drawingml/2006/main" xmlns:r="http://schemas.openxmlformats.org/officeDocument/2006/relationships" xmlns:p="http://schemas.openxmlformats.org/presentationml/2006/main">
  <p:tag name="TIMING" val="|8.6|15.7|2.7"/>
</p:tagLst>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8494</TotalTime>
  <Words>2640</Words>
  <Application>Microsoft Office PowerPoint</Application>
  <PresentationFormat>全屏显示(4:3)</PresentationFormat>
  <Paragraphs>303</Paragraphs>
  <Slides>27</Slides>
  <Notes>24</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27</vt:i4>
      </vt:variant>
    </vt:vector>
  </HeadingPairs>
  <TitlesOfParts>
    <vt:vector size="35" baseType="lpstr">
      <vt:lpstr>宋体</vt:lpstr>
      <vt:lpstr>微软雅黑</vt:lpstr>
      <vt:lpstr>Arial</vt:lpstr>
      <vt:lpstr>Arial Narrow</vt:lpstr>
      <vt:lpstr>Calibri</vt:lpstr>
      <vt:lpstr>Calibri Light</vt:lpstr>
      <vt:lpstr>Cambria Math</vt:lpstr>
      <vt:lpstr>Office 主题</vt:lpstr>
      <vt:lpstr>DeltaCFS: Boosting Delta Sync for Cloud Storage Services by Learning from NFS</vt:lpstr>
      <vt:lpstr>Background</vt:lpstr>
      <vt:lpstr>Cloud-based data sync</vt:lpstr>
      <vt:lpstr>Existing data sync approaches</vt:lpstr>
      <vt:lpstr>Existing data sync approaches</vt:lpstr>
      <vt:lpstr>Measurement -- PC</vt:lpstr>
      <vt:lpstr>Measurement -- mobile</vt:lpstr>
      <vt:lpstr>Propagation of corrupted data</vt:lpstr>
      <vt:lpstr>Causing data inconsistency</vt:lpstr>
      <vt:lpstr>Problems of existing data sync systems</vt:lpstr>
      <vt:lpstr>Key idea</vt:lpstr>
      <vt:lpstr>How to achieve high network efficiency and low CPU overhead?</vt:lpstr>
      <vt:lpstr>File update patterns</vt:lpstr>
      <vt:lpstr>File update patterns</vt:lpstr>
      <vt:lpstr>Identify transactional update</vt:lpstr>
      <vt:lpstr>Sync Queue</vt:lpstr>
      <vt:lpstr>Sync Queue</vt:lpstr>
      <vt:lpstr>Guarantee causal consistency</vt:lpstr>
      <vt:lpstr>Architecture of DeltaCFS</vt:lpstr>
      <vt:lpstr>Evaluation </vt:lpstr>
      <vt:lpstr>CPU consumption</vt:lpstr>
      <vt:lpstr>Network traffic – PC </vt:lpstr>
      <vt:lpstr>Network traffic – Mobile </vt:lpstr>
      <vt:lpstr>Summary </vt:lpstr>
      <vt:lpstr>Thanks!</vt:lpstr>
      <vt:lpstr>Optimized rsync</vt:lpstr>
      <vt:lpstr>Results of reliability tests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经济云存储</dc:title>
  <dc:creator>Quanlu Zhang</dc:creator>
  <cp:lastModifiedBy>Quanlu Zhang</cp:lastModifiedBy>
  <cp:revision>777</cp:revision>
  <dcterms:created xsi:type="dcterms:W3CDTF">2016-12-24T14:03:36Z</dcterms:created>
  <dcterms:modified xsi:type="dcterms:W3CDTF">2017-06-06T17:44:36Z</dcterms:modified>
</cp:coreProperties>
</file>